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5143500" cx="9144000"/>
  <p:notesSz cx="6858000" cy="9144000"/>
  <p:embeddedFontLst>
    <p:embeddedFont>
      <p:font typeface="Bitter"/>
      <p:regular r:id="rId23"/>
      <p:bold r:id="rId24"/>
      <p:italic r:id="rId25"/>
    </p:embeddedFont>
    <p:embeddedFont>
      <p:font typeface="Arapey"/>
      <p:regular r:id="rId26"/>
      <p:italic r:id="rId27"/>
    </p:embeddedFont>
    <p:embeddedFont>
      <p:font typeface="Shadows Into Light"/>
      <p:regular r:id="rId28"/>
    </p:embeddedFont>
    <p:embeddedFont>
      <p:font typeface="Dancing Script"/>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Bitter-bold.fntdata"/><Relationship Id="rId23" Type="http://schemas.openxmlformats.org/officeDocument/2006/relationships/font" Target="fonts/Bitter-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Arapey-regular.fntdata"/><Relationship Id="rId25" Type="http://schemas.openxmlformats.org/officeDocument/2006/relationships/font" Target="fonts/Bitter-italic.fntdata"/><Relationship Id="rId28" Type="http://schemas.openxmlformats.org/officeDocument/2006/relationships/font" Target="fonts/ShadowsIntoLight-regular.fntdata"/><Relationship Id="rId27" Type="http://schemas.openxmlformats.org/officeDocument/2006/relationships/font" Target="fonts/Arapey-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DancingScript-regular.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DancingScript-bold.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3" name="Shape 12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5" name="Shape 15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4" name="Shape 1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2" name="Shape 1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1" name="Shape 1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 name="Shape 69"/>
        <p:cNvGrpSpPr/>
        <p:nvPr/>
      </p:nvGrpSpPr>
      <p:grpSpPr>
        <a:xfrm>
          <a:off x="0" y="0"/>
          <a:ext cx="0" cy="0"/>
          <a:chOff x="0" y="0"/>
          <a:chExt cx="0" cy="0"/>
        </a:xfrm>
      </p:grpSpPr>
      <p:sp>
        <p:nvSpPr>
          <p:cNvPr id="70" name="Shape 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1" name="Shape 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2" name="Shape 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jpg"/><Relationship Id="rId4" Type="http://schemas.openxmlformats.org/officeDocument/2006/relationships/image" Target="../media/image9.jpg"/><Relationship Id="rId5"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jpg"/><Relationship Id="rId4" Type="http://schemas.openxmlformats.org/officeDocument/2006/relationships/image" Target="../media/image13.jpg"/><Relationship Id="rId5" Type="http://schemas.openxmlformats.org/officeDocument/2006/relationships/image" Target="../media/image8.jpg"/><Relationship Id="rId6"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1.png"/><Relationship Id="rId4" Type="http://schemas.openxmlformats.org/officeDocument/2006/relationships/image" Target="../media/image18.png"/><Relationship Id="rId5"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6.jpg"/><Relationship Id="rId4" Type="http://schemas.openxmlformats.org/officeDocument/2006/relationships/image" Target="../media/image14.jpg"/><Relationship Id="rId5" Type="http://schemas.openxmlformats.org/officeDocument/2006/relationships/image" Target="../media/image20.jpg"/><Relationship Id="rId6" Type="http://schemas.openxmlformats.org/officeDocument/2006/relationships/image" Target="../media/image1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3.jpg"/><Relationship Id="rId4" Type="http://schemas.openxmlformats.org/officeDocument/2006/relationships/image" Target="../media/image2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6.jpg"/><Relationship Id="rId4" Type="http://schemas.openxmlformats.org/officeDocument/2006/relationships/image" Target="../media/image2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jpg"/><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3.jpg"/><Relationship Id="rId5"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Shape 54"/>
          <p:cNvSpPr txBox="1"/>
          <p:nvPr>
            <p:ph type="ctrTitle"/>
          </p:nvPr>
        </p:nvSpPr>
        <p:spPr>
          <a:xfrm>
            <a:off x="159275" y="580875"/>
            <a:ext cx="7963500" cy="1311600"/>
          </a:xfrm>
          <a:prstGeom prst="rect">
            <a:avLst/>
          </a:prstGeom>
        </p:spPr>
        <p:txBody>
          <a:bodyPr anchorCtr="0" anchor="b" bIns="91425" lIns="91425" rIns="91425" tIns="91425">
            <a:noAutofit/>
          </a:bodyPr>
          <a:lstStyle/>
          <a:p>
            <a:pPr lvl="0">
              <a:spcBef>
                <a:spcPts val="0"/>
              </a:spcBef>
              <a:buNone/>
            </a:pPr>
            <a:r>
              <a:rPr lang="en" sz="6000">
                <a:latin typeface="Shadows Into Light"/>
                <a:ea typeface="Shadows Into Light"/>
                <a:cs typeface="Shadows Into Light"/>
                <a:sym typeface="Shadows Into Light"/>
              </a:rPr>
              <a:t>My Vacation Project:</a:t>
            </a:r>
          </a:p>
          <a:p>
            <a:pPr lvl="0">
              <a:spcBef>
                <a:spcPts val="0"/>
              </a:spcBef>
              <a:buNone/>
            </a:pPr>
            <a:r>
              <a:rPr b="1" lang="en" sz="6000">
                <a:latin typeface="Shadows Into Light"/>
                <a:ea typeface="Shadows Into Light"/>
                <a:cs typeface="Shadows Into Light"/>
                <a:sym typeface="Shadows Into Light"/>
              </a:rPr>
              <a:t>Montego Bay, </a:t>
            </a:r>
            <a:r>
              <a:rPr b="1" lang="en" sz="6000">
                <a:latin typeface="Shadows Into Light"/>
                <a:ea typeface="Shadows Into Light"/>
                <a:cs typeface="Shadows Into Light"/>
                <a:sym typeface="Shadows Into Light"/>
              </a:rPr>
              <a:t>Jamaica</a:t>
            </a:r>
          </a:p>
        </p:txBody>
      </p:sp>
      <p:sp>
        <p:nvSpPr>
          <p:cNvPr id="55" name="Shape 55"/>
          <p:cNvSpPr txBox="1"/>
          <p:nvPr>
            <p:ph idx="1" type="subTitle"/>
          </p:nvPr>
        </p:nvSpPr>
        <p:spPr>
          <a:xfrm>
            <a:off x="3446150" y="3302125"/>
            <a:ext cx="5386200" cy="1532700"/>
          </a:xfrm>
          <a:prstGeom prst="rect">
            <a:avLst/>
          </a:prstGeom>
        </p:spPr>
        <p:txBody>
          <a:bodyPr anchorCtr="0" anchor="t" bIns="91425" lIns="91425" rIns="91425" tIns="91425">
            <a:noAutofit/>
          </a:bodyPr>
          <a:lstStyle/>
          <a:p>
            <a:pPr lvl="0">
              <a:spcBef>
                <a:spcPts val="0"/>
              </a:spcBef>
              <a:buNone/>
            </a:pPr>
            <a:r>
              <a:rPr lang="en"/>
              <a:t>Libe Gutierrez</a:t>
            </a:r>
          </a:p>
          <a:p>
            <a:pPr lvl="0">
              <a:spcBef>
                <a:spcPts val="0"/>
              </a:spcBef>
              <a:buNone/>
            </a:pPr>
            <a:r>
              <a:rPr lang="en"/>
              <a:t>Financial Literacy</a:t>
            </a:r>
          </a:p>
          <a:p>
            <a:pPr lvl="0">
              <a:spcBef>
                <a:spcPts val="0"/>
              </a:spcBef>
              <a:buNone/>
            </a:pPr>
            <a:r>
              <a:rPr lang="en"/>
              <a:t>Period 1</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4200">
                <a:latin typeface="Cambria"/>
                <a:ea typeface="Cambria"/>
                <a:cs typeface="Cambria"/>
                <a:sym typeface="Cambria"/>
              </a:rPr>
              <a:t>Currency Exchange</a:t>
            </a:r>
          </a:p>
        </p:txBody>
      </p:sp>
      <p:sp>
        <p:nvSpPr>
          <p:cNvPr id="117" name="Shape 117"/>
          <p:cNvSpPr txBox="1"/>
          <p:nvPr>
            <p:ph idx="1" type="body"/>
          </p:nvPr>
        </p:nvSpPr>
        <p:spPr>
          <a:xfrm>
            <a:off x="974350" y="1467325"/>
            <a:ext cx="4581300" cy="1624200"/>
          </a:xfrm>
          <a:prstGeom prst="rect">
            <a:avLst/>
          </a:prstGeom>
        </p:spPr>
        <p:txBody>
          <a:bodyPr anchorCtr="0" anchor="t" bIns="91425" lIns="91425" rIns="91425" tIns="91425">
            <a:noAutofit/>
          </a:bodyPr>
          <a:lstStyle/>
          <a:p>
            <a:pPr lvl="0">
              <a:spcBef>
                <a:spcPts val="0"/>
              </a:spcBef>
              <a:buNone/>
            </a:pPr>
            <a:r>
              <a:rPr lang="en" sz="1600"/>
              <a:t>The Jamaican Dollar is the currency of Jamaica</a:t>
            </a:r>
          </a:p>
          <a:p>
            <a:pPr lvl="0">
              <a:spcBef>
                <a:spcPts val="0"/>
              </a:spcBef>
              <a:buNone/>
            </a:pPr>
            <a:r>
              <a:rPr lang="en" sz="1600"/>
              <a:t>1 Jamaican Dollar </a:t>
            </a:r>
            <a:r>
              <a:rPr lang="en" sz="1600"/>
              <a:t>it's</a:t>
            </a:r>
            <a:r>
              <a:rPr lang="en" sz="1600"/>
              <a:t> equal to 0.01 US Dollar</a:t>
            </a:r>
          </a:p>
          <a:p>
            <a:pPr lvl="0">
              <a:spcBef>
                <a:spcPts val="0"/>
              </a:spcBef>
              <a:buNone/>
            </a:pPr>
            <a:r>
              <a:rPr lang="en" sz="1600"/>
              <a:t>100 US Dollar equal 12934.03 Jamaican Dollar</a:t>
            </a:r>
          </a:p>
        </p:txBody>
      </p:sp>
      <p:pic>
        <p:nvPicPr>
          <p:cNvPr descr="Image result for 100 jamaican dollars" id="118" name="Shape 118"/>
          <p:cNvPicPr preferRelativeResize="0"/>
          <p:nvPr/>
        </p:nvPicPr>
        <p:blipFill>
          <a:blip r:embed="rId3">
            <a:alphaModFix/>
          </a:blip>
          <a:stretch>
            <a:fillRect/>
          </a:stretch>
        </p:blipFill>
        <p:spPr>
          <a:xfrm>
            <a:off x="5246550" y="3203850"/>
            <a:ext cx="3133725" cy="1457325"/>
          </a:xfrm>
          <a:prstGeom prst="rect">
            <a:avLst/>
          </a:prstGeom>
          <a:noFill/>
          <a:ln>
            <a:noFill/>
          </a:ln>
        </p:spPr>
      </p:pic>
      <p:pic>
        <p:nvPicPr>
          <p:cNvPr descr="Image result for 1 jamaican dollars" id="119" name="Shape 119"/>
          <p:cNvPicPr preferRelativeResize="0"/>
          <p:nvPr/>
        </p:nvPicPr>
        <p:blipFill>
          <a:blip r:embed="rId4">
            <a:alphaModFix/>
          </a:blip>
          <a:stretch>
            <a:fillRect/>
          </a:stretch>
        </p:blipFill>
        <p:spPr>
          <a:xfrm>
            <a:off x="824450" y="3391525"/>
            <a:ext cx="3228975" cy="1419225"/>
          </a:xfrm>
          <a:prstGeom prst="rect">
            <a:avLst/>
          </a:prstGeom>
          <a:noFill/>
          <a:ln>
            <a:noFill/>
          </a:ln>
        </p:spPr>
      </p:pic>
      <p:pic>
        <p:nvPicPr>
          <p:cNvPr descr="Image result for Coins jamaican dollars" id="120" name="Shape 120"/>
          <p:cNvPicPr preferRelativeResize="0"/>
          <p:nvPr/>
        </p:nvPicPr>
        <p:blipFill>
          <a:blip r:embed="rId5">
            <a:alphaModFix/>
          </a:blip>
          <a:stretch>
            <a:fillRect/>
          </a:stretch>
        </p:blipFill>
        <p:spPr>
          <a:xfrm>
            <a:off x="5450925" y="1280050"/>
            <a:ext cx="3381375" cy="1352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4200"/>
              <a:t>Traveler's Check</a:t>
            </a:r>
          </a:p>
        </p:txBody>
      </p:sp>
      <p:sp>
        <p:nvSpPr>
          <p:cNvPr id="126" name="Shape 12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lgn="ctr">
              <a:lnSpc>
                <a:spcPct val="143000"/>
              </a:lnSpc>
              <a:spcBef>
                <a:spcPts val="0"/>
              </a:spcBef>
              <a:spcAft>
                <a:spcPts val="0"/>
              </a:spcAft>
              <a:buClr>
                <a:schemeClr val="dk1"/>
              </a:buClr>
              <a:buSzPct val="68750"/>
              <a:buFont typeface="Arial"/>
              <a:buNone/>
            </a:pPr>
            <a:r>
              <a:rPr lang="en" sz="1600">
                <a:solidFill>
                  <a:schemeClr val="dk1"/>
                </a:solidFill>
                <a:latin typeface="Bitter"/>
                <a:ea typeface="Bitter"/>
                <a:cs typeface="Bitter"/>
                <a:sym typeface="Bitter"/>
              </a:rPr>
              <a:t>Traveler's checks aren't a very good idea in Jamaica. Most shops won't accept them, hotels give a miserable exchange rate (if they cash them), and many banks have a strange policy that they will not cash your traveler's checks unless you have an account at that branch of that bank. The Bank of Jamaica is the only bank that will cash them with a minimum of hassle but will charge a US$20 service fee.</a:t>
            </a:r>
          </a:p>
          <a:p>
            <a:pPr lvl="0">
              <a:spcBef>
                <a:spcPts val="0"/>
              </a:spcBef>
              <a:buNone/>
            </a:pPr>
            <a:r>
              <a:t/>
            </a:r>
            <a:endParaRPr sz="1600">
              <a:latin typeface="Bitter"/>
              <a:ea typeface="Bitter"/>
              <a:cs typeface="Bitter"/>
              <a:sym typeface="Bit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416900"/>
            <a:ext cx="8520600" cy="572700"/>
          </a:xfrm>
          <a:prstGeom prst="rect">
            <a:avLst/>
          </a:prstGeom>
        </p:spPr>
        <p:txBody>
          <a:bodyPr anchorCtr="0" anchor="t" bIns="91425" lIns="91425" rIns="91425" tIns="91425">
            <a:noAutofit/>
          </a:bodyPr>
          <a:lstStyle/>
          <a:p>
            <a:pPr lvl="0" rtl="0">
              <a:spcBef>
                <a:spcPts val="0"/>
              </a:spcBef>
              <a:buNone/>
            </a:pPr>
            <a:r>
              <a:rPr lang="en" sz="4200"/>
              <a:t>Lodging Brochure/ Rates</a:t>
            </a:r>
          </a:p>
        </p:txBody>
      </p:sp>
      <p:sp>
        <p:nvSpPr>
          <p:cNvPr id="132" name="Shape 132"/>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Hotel: Secrets Wild Orchid Montego Bay</a:t>
            </a:r>
          </a:p>
          <a:p>
            <a:pPr lvl="0">
              <a:spcBef>
                <a:spcPts val="0"/>
              </a:spcBef>
              <a:buNone/>
            </a:pPr>
            <a:r>
              <a:rPr lang="en"/>
              <a:t>Five Star Hotel</a:t>
            </a:r>
          </a:p>
          <a:p>
            <a:pPr lvl="0">
              <a:spcBef>
                <a:spcPts val="0"/>
              </a:spcBef>
              <a:buNone/>
            </a:pPr>
            <a:r>
              <a:t/>
            </a:r>
            <a:endParaRPr/>
          </a:p>
        </p:txBody>
      </p:sp>
      <p:pic>
        <p:nvPicPr>
          <p:cNvPr descr="Image result for Secrets Wild Orchid Montego Bay" id="133" name="Shape 133"/>
          <p:cNvPicPr preferRelativeResize="0"/>
          <p:nvPr/>
        </p:nvPicPr>
        <p:blipFill>
          <a:blip r:embed="rId3">
            <a:alphaModFix/>
          </a:blip>
          <a:stretch>
            <a:fillRect/>
          </a:stretch>
        </p:blipFill>
        <p:spPr>
          <a:xfrm>
            <a:off x="0" y="2801325"/>
            <a:ext cx="3385075" cy="1856700"/>
          </a:xfrm>
          <a:prstGeom prst="rect">
            <a:avLst/>
          </a:prstGeom>
          <a:noFill/>
          <a:ln>
            <a:noFill/>
          </a:ln>
        </p:spPr>
      </p:pic>
      <p:pic>
        <p:nvPicPr>
          <p:cNvPr descr="Image result for Secrets Wild Orchid Montego Bay" id="134" name="Shape 134"/>
          <p:cNvPicPr preferRelativeResize="0"/>
          <p:nvPr/>
        </p:nvPicPr>
        <p:blipFill>
          <a:blip r:embed="rId4">
            <a:alphaModFix/>
          </a:blip>
          <a:stretch>
            <a:fillRect/>
          </a:stretch>
        </p:blipFill>
        <p:spPr>
          <a:xfrm>
            <a:off x="5362975" y="3649200"/>
            <a:ext cx="3781025" cy="1493674"/>
          </a:xfrm>
          <a:prstGeom prst="rect">
            <a:avLst/>
          </a:prstGeom>
          <a:noFill/>
          <a:ln>
            <a:noFill/>
          </a:ln>
        </p:spPr>
      </p:pic>
      <p:pic>
        <p:nvPicPr>
          <p:cNvPr descr="Image result for Secrets Wild Orchid Montego Bay" id="135" name="Shape 135"/>
          <p:cNvPicPr preferRelativeResize="0"/>
          <p:nvPr/>
        </p:nvPicPr>
        <p:blipFill>
          <a:blip r:embed="rId5">
            <a:alphaModFix/>
          </a:blip>
          <a:stretch>
            <a:fillRect/>
          </a:stretch>
        </p:blipFill>
        <p:spPr>
          <a:xfrm>
            <a:off x="3491587" y="1730837"/>
            <a:ext cx="3578050" cy="1759075"/>
          </a:xfrm>
          <a:prstGeom prst="rect">
            <a:avLst/>
          </a:prstGeom>
          <a:noFill/>
          <a:ln>
            <a:noFill/>
          </a:ln>
        </p:spPr>
      </p:pic>
      <p:pic>
        <p:nvPicPr>
          <p:cNvPr descr="Image result for jamaican food Secrets Wild Orchid Montego Bay" id="136" name="Shape 136"/>
          <p:cNvPicPr preferRelativeResize="0"/>
          <p:nvPr/>
        </p:nvPicPr>
        <p:blipFill rotWithShape="1">
          <a:blip r:embed="rId6">
            <a:alphaModFix/>
          </a:blip>
          <a:srcRect b="20468" l="2514" r="4712" t="12922"/>
          <a:stretch/>
        </p:blipFill>
        <p:spPr>
          <a:xfrm>
            <a:off x="6333325" y="0"/>
            <a:ext cx="2763825" cy="16770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idx="1" type="body"/>
          </p:nvPr>
        </p:nvSpPr>
        <p:spPr>
          <a:xfrm>
            <a:off x="311700" y="82300"/>
            <a:ext cx="8520600" cy="4937700"/>
          </a:xfrm>
          <a:prstGeom prst="rect">
            <a:avLst/>
          </a:prstGeom>
        </p:spPr>
        <p:txBody>
          <a:bodyPr anchorCtr="0" anchor="t" bIns="91425" lIns="91425" rIns="91425" tIns="91425">
            <a:noAutofit/>
          </a:bodyPr>
          <a:lstStyle/>
          <a:p>
            <a:pPr lvl="0">
              <a:lnSpc>
                <a:spcPct val="100000"/>
              </a:lnSpc>
              <a:spcBef>
                <a:spcPts val="0"/>
              </a:spcBef>
              <a:buNone/>
            </a:pPr>
            <a:r>
              <a:rPr lang="en" sz="1400">
                <a:solidFill>
                  <a:srgbClr val="000000"/>
                </a:solidFill>
              </a:rPr>
              <a:t>Unlimited-Luxury® is more than just a phrase. It’s a commitment to redefining the all-inclusive experience by fulfilling your every wish and exceeding your expectations at every turn. It includes every amenity you’d expect from a world-class destination and so much more.</a:t>
            </a:r>
            <a:br>
              <a:rPr lang="en" sz="1400">
                <a:solidFill>
                  <a:srgbClr val="000000"/>
                </a:solidFill>
              </a:rPr>
            </a:br>
            <a:br>
              <a:rPr lang="en" sz="1400">
                <a:solidFill>
                  <a:srgbClr val="000000"/>
                </a:solidFill>
              </a:rPr>
            </a:br>
            <a:r>
              <a:rPr b="1" lang="en" sz="1400">
                <a:solidFill>
                  <a:srgbClr val="000000"/>
                </a:solidFill>
              </a:rPr>
              <a:t>At Secrets Wild Orchid Montego Bay, these amenities include:</a:t>
            </a:r>
            <a:br>
              <a:rPr lang="en"/>
            </a:br>
            <a:r>
              <a:rPr lang="en"/>
              <a:t>-</a:t>
            </a:r>
            <a:r>
              <a:rPr lang="en" sz="1400"/>
              <a:t>Limitless access to gourmet à la carte dining options without reservations required</a:t>
            </a:r>
            <a:br>
              <a:rPr lang="en" sz="1400"/>
            </a:br>
            <a:r>
              <a:rPr lang="en" sz="1400"/>
              <a:t>-Unlimited international and domestic top-shelf spirits</a:t>
            </a:r>
            <a:br>
              <a:rPr lang="en" sz="1400"/>
            </a:br>
            <a:r>
              <a:rPr lang="en" sz="1400"/>
              <a:t>-Unlimited natural fruit juices and soft drinks</a:t>
            </a:r>
            <a:br>
              <a:rPr lang="en" sz="1400"/>
            </a:br>
            <a:r>
              <a:rPr lang="en" sz="1400"/>
              <a:t>-24-hour room and concierge services</a:t>
            </a:r>
            <a:br>
              <a:rPr lang="en" sz="1400"/>
            </a:br>
            <a:r>
              <a:rPr lang="en" sz="1400"/>
              <a:t>-Pool and beach wait service</a:t>
            </a:r>
            <a:br>
              <a:rPr lang="en" sz="1400"/>
            </a:br>
            <a:r>
              <a:rPr lang="en" sz="1400"/>
              <a:t>-Daily refreshed mini-bar with soft drinks, juice, bottled water and beer</a:t>
            </a:r>
            <a:br>
              <a:rPr lang="en" sz="1400"/>
            </a:br>
            <a:r>
              <a:rPr lang="en" sz="1400"/>
              <a:t>-Daily maid service</a:t>
            </a:r>
            <a:br>
              <a:rPr lang="en" sz="1400"/>
            </a:br>
            <a:r>
              <a:rPr lang="en" sz="1400"/>
              <a:t>-Endless daytime activities and live nightly entertainment</a:t>
            </a:r>
            <a:br>
              <a:rPr lang="en" sz="1400"/>
            </a:br>
            <a:r>
              <a:rPr lang="en" sz="1400"/>
              <a:t>-Theme parties, oceanfront bars and entertainment venues</a:t>
            </a:r>
            <a:br>
              <a:rPr lang="en" sz="1400"/>
            </a:br>
            <a:r>
              <a:rPr lang="en" sz="1400"/>
              <a:t>-No wristbands required</a:t>
            </a:r>
            <a:br>
              <a:rPr lang="en" sz="1400"/>
            </a:br>
            <a:r>
              <a:rPr lang="en" sz="1400"/>
              <a:t>-All taxes and gratuities included</a:t>
            </a:r>
            <a:br>
              <a:rPr lang="en" sz="1400"/>
            </a:br>
            <a:r>
              <a:rPr lang="en" sz="1400"/>
              <a:t>-Enjoy free Wi-Fi and free international calling to the US, Canada and Mexico with Unlimited Connectivity. -The mobile app also allows you to view the schedules of all events, activities and restaurants at the resort, plus to learn about local destinations, excursions, and much more</a:t>
            </a:r>
            <a:br>
              <a:rPr lang="en" sz="1400"/>
            </a:br>
            <a:br>
              <a:rPr lang="en" sz="1400"/>
            </a:br>
            <a:r>
              <a:rPr lang="en" sz="1400"/>
              <a:t>In addition to the above amenities, your experience at Secrets Wild Orchid also includes:</a:t>
            </a:r>
            <a:br>
              <a:rPr lang="en" sz="1400"/>
            </a:br>
            <a:r>
              <a:rPr lang="en" sz="1400"/>
              <a:t>Complete access to the restaurants, bars, and pools next door at Secrets St. James.</a:t>
            </a:r>
            <a:br>
              <a:rPr lang="en"/>
            </a:br>
            <a:br>
              <a:rPr lang="en"/>
            </a:b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title"/>
          </p:nvPr>
        </p:nvSpPr>
        <p:spPr>
          <a:xfrm>
            <a:off x="311700" y="445025"/>
            <a:ext cx="5027400" cy="1416900"/>
          </a:xfrm>
          <a:prstGeom prst="rect">
            <a:avLst/>
          </a:prstGeom>
        </p:spPr>
        <p:txBody>
          <a:bodyPr anchorCtr="0" anchor="t" bIns="91425" lIns="91425" rIns="91425" tIns="91425">
            <a:noAutofit/>
          </a:bodyPr>
          <a:lstStyle/>
          <a:p>
            <a:pPr lvl="0">
              <a:spcBef>
                <a:spcPts val="0"/>
              </a:spcBef>
              <a:buNone/>
            </a:pPr>
            <a:r>
              <a:rPr lang="en" sz="6000" u="sng">
                <a:latin typeface="Dancing Script"/>
                <a:ea typeface="Dancing Script"/>
                <a:cs typeface="Dancing Script"/>
                <a:sym typeface="Dancing Script"/>
              </a:rPr>
              <a:t>Restaurant</a:t>
            </a:r>
          </a:p>
        </p:txBody>
      </p:sp>
      <p:pic>
        <p:nvPicPr>
          <p:cNvPr id="147" name="Shape 147"/>
          <p:cNvPicPr preferRelativeResize="0"/>
          <p:nvPr/>
        </p:nvPicPr>
        <p:blipFill>
          <a:blip r:embed="rId3">
            <a:alphaModFix/>
          </a:blip>
          <a:stretch>
            <a:fillRect/>
          </a:stretch>
        </p:blipFill>
        <p:spPr>
          <a:xfrm>
            <a:off x="85375" y="2989400"/>
            <a:ext cx="4377499" cy="1536849"/>
          </a:xfrm>
          <a:prstGeom prst="rect">
            <a:avLst/>
          </a:prstGeom>
          <a:noFill/>
          <a:ln>
            <a:noFill/>
          </a:ln>
        </p:spPr>
      </p:pic>
      <p:pic>
        <p:nvPicPr>
          <p:cNvPr id="148" name="Shape 148"/>
          <p:cNvPicPr preferRelativeResize="0"/>
          <p:nvPr/>
        </p:nvPicPr>
        <p:blipFill>
          <a:blip r:embed="rId4">
            <a:alphaModFix/>
          </a:blip>
          <a:stretch>
            <a:fillRect/>
          </a:stretch>
        </p:blipFill>
        <p:spPr>
          <a:xfrm>
            <a:off x="4555475" y="1570025"/>
            <a:ext cx="4150100" cy="1357674"/>
          </a:xfrm>
          <a:prstGeom prst="rect">
            <a:avLst/>
          </a:prstGeom>
          <a:noFill/>
          <a:ln>
            <a:noFill/>
          </a:ln>
        </p:spPr>
      </p:pic>
      <p:pic>
        <p:nvPicPr>
          <p:cNvPr id="149" name="Shape 149"/>
          <p:cNvPicPr preferRelativeResize="0"/>
          <p:nvPr/>
        </p:nvPicPr>
        <p:blipFill>
          <a:blip r:embed="rId5">
            <a:alphaModFix/>
          </a:blip>
          <a:stretch>
            <a:fillRect/>
          </a:stretch>
        </p:blipFill>
        <p:spPr>
          <a:xfrm>
            <a:off x="5076349" y="3456400"/>
            <a:ext cx="3746151" cy="1471050"/>
          </a:xfrm>
          <a:prstGeom prst="rect">
            <a:avLst/>
          </a:prstGeom>
          <a:noFill/>
          <a:ln>
            <a:noFill/>
          </a:ln>
        </p:spPr>
      </p:pic>
      <p:sp>
        <p:nvSpPr>
          <p:cNvPr id="150" name="Shape 150"/>
          <p:cNvSpPr txBox="1"/>
          <p:nvPr/>
        </p:nvSpPr>
        <p:spPr>
          <a:xfrm>
            <a:off x="5410950" y="874400"/>
            <a:ext cx="2222100" cy="648000"/>
          </a:xfrm>
          <a:prstGeom prst="rect">
            <a:avLst/>
          </a:prstGeom>
          <a:noFill/>
          <a:ln>
            <a:noFill/>
          </a:ln>
        </p:spPr>
        <p:txBody>
          <a:bodyPr anchorCtr="0" anchor="t" bIns="91425" lIns="91425" rIns="91425" tIns="91425">
            <a:noAutofit/>
          </a:bodyPr>
          <a:lstStyle/>
          <a:p>
            <a:pPr lvl="0" rtl="0" algn="ctr">
              <a:lnSpc>
                <a:spcPct val="115000"/>
              </a:lnSpc>
              <a:spcBef>
                <a:spcPts val="1100"/>
              </a:spcBef>
              <a:spcAft>
                <a:spcPts val="1100"/>
              </a:spcAft>
              <a:buClr>
                <a:schemeClr val="dk1"/>
              </a:buClr>
              <a:buSzPct val="61111"/>
              <a:buFont typeface="Arial"/>
              <a:buNone/>
            </a:pPr>
            <a:r>
              <a:rPr lang="en" sz="1800">
                <a:highlight>
                  <a:srgbClr val="FFFFFF"/>
                </a:highlight>
              </a:rPr>
              <a:t>BORDEAUX</a:t>
            </a:r>
          </a:p>
          <a:p>
            <a:pPr lvl="0">
              <a:spcBef>
                <a:spcPts val="0"/>
              </a:spcBef>
              <a:buNone/>
            </a:pPr>
            <a:r>
              <a:t/>
            </a:r>
            <a:endParaRPr/>
          </a:p>
        </p:txBody>
      </p:sp>
      <p:sp>
        <p:nvSpPr>
          <p:cNvPr id="151" name="Shape 151"/>
          <p:cNvSpPr txBox="1"/>
          <p:nvPr/>
        </p:nvSpPr>
        <p:spPr>
          <a:xfrm>
            <a:off x="1049275" y="2324850"/>
            <a:ext cx="1933800" cy="894900"/>
          </a:xfrm>
          <a:prstGeom prst="rect">
            <a:avLst/>
          </a:prstGeom>
          <a:noFill/>
          <a:ln>
            <a:noFill/>
          </a:ln>
        </p:spPr>
        <p:txBody>
          <a:bodyPr anchorCtr="0" anchor="t" bIns="91425" lIns="91425" rIns="91425" tIns="91425">
            <a:noAutofit/>
          </a:bodyPr>
          <a:lstStyle/>
          <a:p>
            <a:pPr lvl="0" rtl="0" algn="ctr">
              <a:lnSpc>
                <a:spcPct val="115000"/>
              </a:lnSpc>
              <a:spcBef>
                <a:spcPts val="1100"/>
              </a:spcBef>
              <a:spcAft>
                <a:spcPts val="1100"/>
              </a:spcAft>
              <a:buClr>
                <a:schemeClr val="dk1"/>
              </a:buClr>
              <a:buSzPct val="61111"/>
              <a:buFont typeface="Arial"/>
              <a:buNone/>
            </a:pPr>
            <a:r>
              <a:rPr lang="en" sz="1800">
                <a:highlight>
                  <a:srgbClr val="FFFFFF"/>
                </a:highlight>
              </a:rPr>
              <a:t>OCEANA</a:t>
            </a:r>
          </a:p>
          <a:p>
            <a:pPr lvl="0">
              <a:spcBef>
                <a:spcPts val="0"/>
              </a:spcBef>
              <a:buNone/>
            </a:pPr>
            <a:r>
              <a:t/>
            </a:r>
            <a:endParaRPr/>
          </a:p>
        </p:txBody>
      </p:sp>
      <p:sp>
        <p:nvSpPr>
          <p:cNvPr id="152" name="Shape 152"/>
          <p:cNvSpPr txBox="1"/>
          <p:nvPr/>
        </p:nvSpPr>
        <p:spPr>
          <a:xfrm>
            <a:off x="5935600" y="2808350"/>
            <a:ext cx="1409400" cy="553500"/>
          </a:xfrm>
          <a:prstGeom prst="rect">
            <a:avLst/>
          </a:prstGeom>
          <a:noFill/>
          <a:ln>
            <a:noFill/>
          </a:ln>
        </p:spPr>
        <p:txBody>
          <a:bodyPr anchorCtr="0" anchor="t" bIns="91425" lIns="91425" rIns="91425" tIns="91425">
            <a:noAutofit/>
          </a:bodyPr>
          <a:lstStyle/>
          <a:p>
            <a:pPr lvl="0" rtl="0" algn="ctr">
              <a:lnSpc>
                <a:spcPct val="115000"/>
              </a:lnSpc>
              <a:spcBef>
                <a:spcPts val="1100"/>
              </a:spcBef>
              <a:spcAft>
                <a:spcPts val="1100"/>
              </a:spcAft>
              <a:buClr>
                <a:schemeClr val="dk1"/>
              </a:buClr>
              <a:buSzPct val="61111"/>
              <a:buFont typeface="Arial"/>
              <a:buNone/>
            </a:pPr>
            <a:r>
              <a:rPr lang="en" sz="1800">
                <a:highlight>
                  <a:srgbClr val="FFFFFF"/>
                </a:highlight>
              </a:rPr>
              <a:t>HIMITSU</a:t>
            </a:r>
          </a:p>
          <a:p>
            <a:pPr lvl="0">
              <a:spcBef>
                <a:spcPts val="0"/>
              </a:spcBef>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6" name="Shape 156"/>
        <p:cNvGrpSpPr/>
        <p:nvPr/>
      </p:nvGrpSpPr>
      <p:grpSpPr>
        <a:xfrm>
          <a:off x="0" y="0"/>
          <a:ext cx="0" cy="0"/>
          <a:chOff x="0" y="0"/>
          <a:chExt cx="0" cy="0"/>
        </a:xfrm>
      </p:grpSpPr>
      <p:sp>
        <p:nvSpPr>
          <p:cNvPr id="157" name="Shape 157"/>
          <p:cNvSpPr txBox="1"/>
          <p:nvPr>
            <p:ph idx="1" type="body"/>
          </p:nvPr>
        </p:nvSpPr>
        <p:spPr>
          <a:xfrm>
            <a:off x="311700" y="740150"/>
            <a:ext cx="8520600" cy="3828600"/>
          </a:xfrm>
          <a:prstGeom prst="rect">
            <a:avLst/>
          </a:prstGeom>
        </p:spPr>
        <p:txBody>
          <a:bodyPr anchorCtr="0" anchor="t" bIns="91425" lIns="91425" rIns="91425" tIns="91425">
            <a:noAutofit/>
          </a:bodyPr>
          <a:lstStyle/>
          <a:p>
            <a:pPr lvl="0">
              <a:spcBef>
                <a:spcPts val="0"/>
              </a:spcBef>
              <a:buNone/>
            </a:pPr>
            <a:r>
              <a:rPr lang="en"/>
              <a:t>The Cost of the food of all the </a:t>
            </a:r>
            <a:r>
              <a:rPr lang="en"/>
              <a:t>restaurant</a:t>
            </a:r>
            <a:r>
              <a:rPr lang="en"/>
              <a:t> </a:t>
            </a:r>
            <a:r>
              <a:rPr lang="en"/>
              <a:t>it's</a:t>
            </a:r>
            <a:r>
              <a:rPr lang="en"/>
              <a:t> </a:t>
            </a:r>
            <a:r>
              <a:rPr lang="en"/>
              <a:t>included</a:t>
            </a:r>
            <a:r>
              <a:rPr lang="en"/>
              <a:t> with the amount of money you paid for the hotel</a:t>
            </a:r>
          </a:p>
        </p:txBody>
      </p:sp>
      <p:pic>
        <p:nvPicPr>
          <p:cNvPr descr="Image result for jamaican food Secrets Wild Orchid Montego Bay" id="158" name="Shape 158"/>
          <p:cNvPicPr preferRelativeResize="0"/>
          <p:nvPr/>
        </p:nvPicPr>
        <p:blipFill>
          <a:blip r:embed="rId3">
            <a:alphaModFix/>
          </a:blip>
          <a:stretch>
            <a:fillRect/>
          </a:stretch>
        </p:blipFill>
        <p:spPr>
          <a:xfrm>
            <a:off x="3429412" y="2014300"/>
            <a:ext cx="2619375" cy="1743075"/>
          </a:xfrm>
          <a:prstGeom prst="rect">
            <a:avLst/>
          </a:prstGeom>
          <a:noFill/>
          <a:ln>
            <a:noFill/>
          </a:ln>
        </p:spPr>
      </p:pic>
      <p:pic>
        <p:nvPicPr>
          <p:cNvPr descr="Image result for jamaican food Secrets Wild Orchid Montego Bay" id="159" name="Shape 159"/>
          <p:cNvPicPr preferRelativeResize="0"/>
          <p:nvPr/>
        </p:nvPicPr>
        <p:blipFill>
          <a:blip r:embed="rId4">
            <a:alphaModFix/>
          </a:blip>
          <a:stretch>
            <a:fillRect/>
          </a:stretch>
        </p:blipFill>
        <p:spPr>
          <a:xfrm>
            <a:off x="6623800" y="2182925"/>
            <a:ext cx="2120171" cy="2847525"/>
          </a:xfrm>
          <a:prstGeom prst="rect">
            <a:avLst/>
          </a:prstGeom>
          <a:noFill/>
          <a:ln>
            <a:noFill/>
          </a:ln>
        </p:spPr>
      </p:pic>
      <p:pic>
        <p:nvPicPr>
          <p:cNvPr descr="Image result for jamaican food Secrets Wild Orchid Montego Bay" id="160" name="Shape 160"/>
          <p:cNvPicPr preferRelativeResize="0"/>
          <p:nvPr/>
        </p:nvPicPr>
        <p:blipFill>
          <a:blip r:embed="rId5">
            <a:alphaModFix/>
          </a:blip>
          <a:stretch>
            <a:fillRect/>
          </a:stretch>
        </p:blipFill>
        <p:spPr>
          <a:xfrm>
            <a:off x="1180500" y="3269725"/>
            <a:ext cx="2095499" cy="1676399"/>
          </a:xfrm>
          <a:prstGeom prst="rect">
            <a:avLst/>
          </a:prstGeom>
          <a:noFill/>
          <a:ln>
            <a:noFill/>
          </a:ln>
        </p:spPr>
      </p:pic>
      <p:pic>
        <p:nvPicPr>
          <p:cNvPr descr="Image result for jamaican food Secrets Wild Orchid Montego Bay" id="161" name="Shape 161"/>
          <p:cNvPicPr preferRelativeResize="0"/>
          <p:nvPr/>
        </p:nvPicPr>
        <p:blipFill>
          <a:blip r:embed="rId6">
            <a:alphaModFix/>
          </a:blip>
          <a:stretch>
            <a:fillRect/>
          </a:stretch>
        </p:blipFill>
        <p:spPr>
          <a:xfrm>
            <a:off x="116650" y="1405300"/>
            <a:ext cx="2028824" cy="17621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pic>
        <p:nvPicPr>
          <p:cNvPr descr="Image result for Secrets Wild Orchid Montego Bay oceana menu" id="166" name="Shape 166"/>
          <p:cNvPicPr preferRelativeResize="0"/>
          <p:nvPr/>
        </p:nvPicPr>
        <p:blipFill>
          <a:blip r:embed="rId3">
            <a:alphaModFix/>
          </a:blip>
          <a:stretch>
            <a:fillRect/>
          </a:stretch>
        </p:blipFill>
        <p:spPr>
          <a:xfrm>
            <a:off x="0" y="0"/>
            <a:ext cx="4307599" cy="2866500"/>
          </a:xfrm>
          <a:prstGeom prst="rect">
            <a:avLst/>
          </a:prstGeom>
          <a:noFill/>
          <a:ln>
            <a:noFill/>
          </a:ln>
        </p:spPr>
      </p:pic>
      <p:pic>
        <p:nvPicPr>
          <p:cNvPr descr="Related image" id="167" name="Shape 167"/>
          <p:cNvPicPr preferRelativeResize="0"/>
          <p:nvPr/>
        </p:nvPicPr>
        <p:blipFill>
          <a:blip r:embed="rId4">
            <a:alphaModFix/>
          </a:blip>
          <a:stretch>
            <a:fillRect/>
          </a:stretch>
        </p:blipFill>
        <p:spPr>
          <a:xfrm>
            <a:off x="4721900" y="1822900"/>
            <a:ext cx="4422100" cy="3320599"/>
          </a:xfrm>
          <a:prstGeom prst="rect">
            <a:avLst/>
          </a:prstGeom>
          <a:noFill/>
          <a:ln>
            <a:noFill/>
          </a:ln>
        </p:spPr>
      </p:pic>
      <p:sp>
        <p:nvSpPr>
          <p:cNvPr id="168" name="Shape 168"/>
          <p:cNvSpPr txBox="1"/>
          <p:nvPr/>
        </p:nvSpPr>
        <p:spPr>
          <a:xfrm>
            <a:off x="4572000" y="346650"/>
            <a:ext cx="2257800" cy="431100"/>
          </a:xfrm>
          <a:prstGeom prst="rect">
            <a:avLst/>
          </a:prstGeom>
          <a:noFill/>
          <a:ln>
            <a:noFill/>
          </a:ln>
        </p:spPr>
        <p:txBody>
          <a:bodyPr anchorCtr="0" anchor="t" bIns="91425" lIns="91425" rIns="91425" tIns="91425">
            <a:noAutofit/>
          </a:bodyPr>
          <a:lstStyle/>
          <a:p>
            <a:pPr lvl="0">
              <a:spcBef>
                <a:spcPts val="0"/>
              </a:spcBef>
              <a:buNone/>
            </a:pPr>
            <a:r>
              <a:rPr lang="en" sz="2400">
                <a:latin typeface="Bitter"/>
                <a:ea typeface="Bitter"/>
                <a:cs typeface="Bitter"/>
                <a:sym typeface="Bitter"/>
              </a:rPr>
              <a:t>Oceana Menu</a:t>
            </a:r>
          </a:p>
        </p:txBody>
      </p:sp>
      <p:sp>
        <p:nvSpPr>
          <p:cNvPr id="169" name="Shape 169"/>
          <p:cNvSpPr txBox="1"/>
          <p:nvPr/>
        </p:nvSpPr>
        <p:spPr>
          <a:xfrm>
            <a:off x="2810650" y="3541450"/>
            <a:ext cx="1808100" cy="1452300"/>
          </a:xfrm>
          <a:prstGeom prst="rect">
            <a:avLst/>
          </a:prstGeom>
          <a:noFill/>
          <a:ln>
            <a:noFill/>
          </a:ln>
        </p:spPr>
        <p:txBody>
          <a:bodyPr anchorCtr="0" anchor="t" bIns="91425" lIns="91425" rIns="91425" tIns="91425">
            <a:noAutofit/>
          </a:bodyPr>
          <a:lstStyle/>
          <a:p>
            <a:pPr lvl="0">
              <a:spcBef>
                <a:spcPts val="0"/>
              </a:spcBef>
              <a:buNone/>
            </a:pPr>
            <a:r>
              <a:rPr lang="en" sz="2400">
                <a:latin typeface="Bitter"/>
                <a:ea typeface="Bitter"/>
                <a:cs typeface="Bitter"/>
                <a:sym typeface="Bitter"/>
              </a:rPr>
              <a:t>Bordeaux Menu</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sp>
        <p:nvSpPr>
          <p:cNvPr id="174" name="Shape 174"/>
          <p:cNvSpPr txBox="1"/>
          <p:nvPr>
            <p:ph type="title"/>
          </p:nvPr>
        </p:nvSpPr>
        <p:spPr>
          <a:xfrm>
            <a:off x="311700" y="445025"/>
            <a:ext cx="8520600" cy="572700"/>
          </a:xfrm>
          <a:prstGeom prst="rect">
            <a:avLst/>
          </a:prstGeom>
        </p:spPr>
        <p:txBody>
          <a:bodyPr anchorCtr="0" anchor="t" bIns="91425" lIns="91425" rIns="91425" tIns="91425">
            <a:noAutofit/>
          </a:bodyPr>
          <a:lstStyle/>
          <a:p>
            <a:pPr lvl="0" algn="ctr">
              <a:spcBef>
                <a:spcPts val="0"/>
              </a:spcBef>
              <a:buNone/>
            </a:pPr>
            <a:r>
              <a:rPr lang="en" sz="4800">
                <a:latin typeface="Dancing Script"/>
                <a:ea typeface="Dancing Script"/>
                <a:cs typeface="Dancing Script"/>
                <a:sym typeface="Dancing Script"/>
              </a:rPr>
              <a:t>Souvenirs</a:t>
            </a:r>
          </a:p>
        </p:txBody>
      </p:sp>
      <p:pic>
        <p:nvPicPr>
          <p:cNvPr descr="Image result for Souvenirs from jamaica key chain" id="175" name="Shape 175"/>
          <p:cNvPicPr preferRelativeResize="0"/>
          <p:nvPr/>
        </p:nvPicPr>
        <p:blipFill rotWithShape="1">
          <a:blip r:embed="rId3">
            <a:alphaModFix/>
          </a:blip>
          <a:srcRect b="3947" l="0" r="0" t="0"/>
          <a:stretch/>
        </p:blipFill>
        <p:spPr>
          <a:xfrm>
            <a:off x="596612" y="1800225"/>
            <a:ext cx="2870075" cy="2756900"/>
          </a:xfrm>
          <a:prstGeom prst="rect">
            <a:avLst/>
          </a:prstGeom>
          <a:noFill/>
          <a:ln>
            <a:noFill/>
          </a:ln>
        </p:spPr>
      </p:pic>
      <p:pic>
        <p:nvPicPr>
          <p:cNvPr descr="Image result for Souvenirs from jamaica" id="176" name="Shape 176"/>
          <p:cNvPicPr preferRelativeResize="0"/>
          <p:nvPr/>
        </p:nvPicPr>
        <p:blipFill>
          <a:blip r:embed="rId4">
            <a:alphaModFix/>
          </a:blip>
          <a:stretch>
            <a:fillRect/>
          </a:stretch>
        </p:blipFill>
        <p:spPr>
          <a:xfrm>
            <a:off x="4773175" y="1471049"/>
            <a:ext cx="3456450" cy="2909950"/>
          </a:xfrm>
          <a:prstGeom prst="rect">
            <a:avLst/>
          </a:prstGeom>
          <a:noFill/>
          <a:ln>
            <a:noFill/>
          </a:ln>
        </p:spPr>
      </p:pic>
      <p:sp>
        <p:nvSpPr>
          <p:cNvPr id="177" name="Shape 177"/>
          <p:cNvSpPr txBox="1"/>
          <p:nvPr/>
        </p:nvSpPr>
        <p:spPr>
          <a:xfrm>
            <a:off x="1069850" y="4690850"/>
            <a:ext cx="1923600" cy="452700"/>
          </a:xfrm>
          <a:prstGeom prst="rect">
            <a:avLst/>
          </a:prstGeom>
          <a:noFill/>
          <a:ln>
            <a:noFill/>
          </a:ln>
        </p:spPr>
        <p:txBody>
          <a:bodyPr anchorCtr="0" anchor="t" bIns="91425" lIns="91425" rIns="91425" tIns="91425">
            <a:noAutofit/>
          </a:bodyPr>
          <a:lstStyle/>
          <a:p>
            <a:pPr lvl="0">
              <a:spcBef>
                <a:spcPts val="0"/>
              </a:spcBef>
              <a:buNone/>
            </a:pPr>
            <a:r>
              <a:rPr lang="en" sz="1800">
                <a:latin typeface="Bitter"/>
                <a:ea typeface="Bitter"/>
                <a:cs typeface="Bitter"/>
                <a:sym typeface="Bitter"/>
              </a:rPr>
              <a:t>KeyChain</a:t>
            </a:r>
          </a:p>
        </p:txBody>
      </p:sp>
      <p:sp>
        <p:nvSpPr>
          <p:cNvPr id="178" name="Shape 178"/>
          <p:cNvSpPr txBox="1"/>
          <p:nvPr/>
        </p:nvSpPr>
        <p:spPr>
          <a:xfrm>
            <a:off x="5554975" y="4416575"/>
            <a:ext cx="1615200" cy="572700"/>
          </a:xfrm>
          <a:prstGeom prst="rect">
            <a:avLst/>
          </a:prstGeom>
          <a:noFill/>
          <a:ln>
            <a:noFill/>
          </a:ln>
        </p:spPr>
        <p:txBody>
          <a:bodyPr anchorCtr="0" anchor="t" bIns="91425" lIns="91425" rIns="91425" tIns="91425">
            <a:noAutofit/>
          </a:bodyPr>
          <a:lstStyle/>
          <a:p>
            <a:pPr lvl="0">
              <a:spcBef>
                <a:spcPts val="0"/>
              </a:spcBef>
              <a:buNone/>
            </a:pPr>
            <a:r>
              <a:rPr lang="en" sz="1800">
                <a:latin typeface="Bitter"/>
                <a:ea typeface="Bitter"/>
                <a:cs typeface="Bitter"/>
                <a:sym typeface="Bitter"/>
              </a:rPr>
              <a:t>Coffee Mug</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x="0" y="0"/>
          <a:ext cx="0" cy="0"/>
          <a:chOff x="0" y="0"/>
          <a:chExt cx="0" cy="0"/>
        </a:xfrm>
      </p:grpSpPr>
      <p:sp>
        <p:nvSpPr>
          <p:cNvPr id="183" name="Shape 183"/>
          <p:cNvSpPr txBox="1"/>
          <p:nvPr>
            <p:ph type="title"/>
          </p:nvPr>
        </p:nvSpPr>
        <p:spPr>
          <a:xfrm>
            <a:off x="-147350" y="388800"/>
            <a:ext cx="8520600" cy="572700"/>
          </a:xfrm>
          <a:prstGeom prst="rect">
            <a:avLst/>
          </a:prstGeom>
        </p:spPr>
        <p:txBody>
          <a:bodyPr anchorCtr="0" anchor="t" bIns="91425" lIns="91425" rIns="91425" tIns="91425">
            <a:noAutofit/>
          </a:bodyPr>
          <a:lstStyle/>
          <a:p>
            <a:pPr lvl="0" algn="ctr">
              <a:spcBef>
                <a:spcPts val="0"/>
              </a:spcBef>
              <a:buNone/>
            </a:pPr>
            <a:r>
              <a:rPr lang="en">
                <a:latin typeface="Bitter"/>
                <a:ea typeface="Bitter"/>
                <a:cs typeface="Bitter"/>
                <a:sym typeface="Bitter"/>
              </a:rPr>
              <a:t>Places To Visit</a:t>
            </a:r>
          </a:p>
        </p:txBody>
      </p:sp>
      <p:sp>
        <p:nvSpPr>
          <p:cNvPr id="184" name="Shape 184"/>
          <p:cNvSpPr txBox="1"/>
          <p:nvPr>
            <p:ph idx="1" type="body"/>
          </p:nvPr>
        </p:nvSpPr>
        <p:spPr>
          <a:xfrm>
            <a:off x="1883150" y="3869325"/>
            <a:ext cx="4796700" cy="1040100"/>
          </a:xfrm>
          <a:prstGeom prst="rect">
            <a:avLst/>
          </a:prstGeom>
        </p:spPr>
        <p:txBody>
          <a:bodyPr anchorCtr="0" anchor="t" bIns="91425" lIns="91425" rIns="91425" tIns="91425">
            <a:noAutofit/>
          </a:bodyPr>
          <a:lstStyle/>
          <a:p>
            <a:pPr lvl="0">
              <a:spcBef>
                <a:spcPts val="0"/>
              </a:spcBef>
              <a:buNone/>
            </a:pPr>
            <a:r>
              <a:rPr lang="en"/>
              <a:t>Like </a:t>
            </a:r>
            <a:r>
              <a:rPr lang="en"/>
              <a:t>Secrets Wild Orchid Montego Bay Have literally everything i want for my Vacation:)        I ain't going nowhere.  </a:t>
            </a:r>
          </a:p>
        </p:txBody>
      </p:sp>
      <p:pic>
        <p:nvPicPr>
          <p:cNvPr descr="Image result for Secrets Wild Orchid Montego Bay" id="185" name="Shape 185"/>
          <p:cNvPicPr preferRelativeResize="0"/>
          <p:nvPr/>
        </p:nvPicPr>
        <p:blipFill>
          <a:blip r:embed="rId3">
            <a:alphaModFix/>
          </a:blip>
          <a:stretch>
            <a:fillRect/>
          </a:stretch>
        </p:blipFill>
        <p:spPr>
          <a:xfrm>
            <a:off x="815100" y="1381037"/>
            <a:ext cx="6347424" cy="222423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latin typeface="Arapey"/>
                <a:ea typeface="Arapey"/>
                <a:cs typeface="Arapey"/>
                <a:sym typeface="Arapey"/>
              </a:rPr>
              <a:t>Why Jamaica?</a:t>
            </a:r>
          </a:p>
        </p:txBody>
      </p:sp>
      <p:sp>
        <p:nvSpPr>
          <p:cNvPr id="61" name="Shape 61"/>
          <p:cNvSpPr txBox="1"/>
          <p:nvPr>
            <p:ph idx="1" type="body"/>
          </p:nvPr>
        </p:nvSpPr>
        <p:spPr>
          <a:xfrm>
            <a:off x="311700" y="1377225"/>
            <a:ext cx="8520600" cy="3351000"/>
          </a:xfrm>
          <a:prstGeom prst="rect">
            <a:avLst/>
          </a:prstGeom>
        </p:spPr>
        <p:txBody>
          <a:bodyPr anchorCtr="0" anchor="t" bIns="91425" lIns="91425" rIns="91425" tIns="91425">
            <a:noAutofit/>
          </a:bodyPr>
          <a:lstStyle/>
          <a:p>
            <a:pPr indent="457200" lvl="0" rtl="0">
              <a:lnSpc>
                <a:spcPct val="100000"/>
              </a:lnSpc>
              <a:spcBef>
                <a:spcPts val="0"/>
              </a:spcBef>
              <a:buNone/>
            </a:pPr>
            <a:r>
              <a:rPr lang="en" sz="2000">
                <a:solidFill>
                  <a:srgbClr val="000000"/>
                </a:solidFill>
              </a:rPr>
              <a:t>Out of all the countries in the world, the one country I chose to travel to Jamaica because it's a Caribbean Country and I always wanted to travel there. I would like to travel the whole world but I'm going to start here. Jamaica is a beautiful island bursting with culture and adventure. There is so much to enjoy on the island, And also Jamaica offers a vast expanse of spectacular white sands. With breathtaking sunrises and sunsets, mountains, and crystal blue waters, the beaches are the perfect place to relax on vacation.</a:t>
            </a:r>
          </a:p>
          <a:p>
            <a:pPr lvl="0" rtl="0">
              <a:lnSpc>
                <a:spcPct val="200000"/>
              </a:lnSpc>
              <a:spcBef>
                <a:spcPts val="0"/>
              </a:spcBef>
              <a:buClr>
                <a:schemeClr val="dk1"/>
              </a:buClr>
              <a:buSzPct val="61111"/>
              <a:buFont typeface="Arial"/>
              <a:buNone/>
            </a:pPr>
            <a:r>
              <a:t/>
            </a:r>
            <a:endParaRPr>
              <a:solidFill>
                <a:srgbClr val="000000"/>
              </a:solidFill>
            </a:endParaRPr>
          </a:p>
          <a:p>
            <a:pPr lvl="0" rtl="0">
              <a:lnSpc>
                <a:spcPct val="200000"/>
              </a:lnSpc>
              <a:spcBef>
                <a:spcPts val="0"/>
              </a:spcBef>
              <a:buClr>
                <a:schemeClr val="dk1"/>
              </a:buClr>
              <a:buSzPct val="61111"/>
              <a:buFont typeface="Arial"/>
              <a:buNone/>
            </a:pPr>
            <a:r>
              <a:t/>
            </a:r>
            <a:endParaRPr/>
          </a:p>
          <a:p>
            <a:pPr lvl="0" rtl="0">
              <a:lnSpc>
                <a:spcPct val="115000"/>
              </a:lnSpc>
              <a:spcBef>
                <a:spcPts val="0"/>
              </a:spcBef>
              <a:buNone/>
            </a:pPr>
            <a:r>
              <a:t/>
            </a:r>
            <a:endParaRPr sz="1400">
              <a:solidFill>
                <a:schemeClr val="dk1"/>
              </a:solidFill>
            </a:endParaRPr>
          </a:p>
          <a:p>
            <a:pPr lvl="0">
              <a:lnSpc>
                <a:spcPct val="115000"/>
              </a:lnSpc>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latin typeface="Arapey"/>
                <a:ea typeface="Arapey"/>
                <a:cs typeface="Arapey"/>
                <a:sym typeface="Arapey"/>
              </a:rPr>
              <a:t>What </a:t>
            </a:r>
            <a:r>
              <a:rPr lang="en">
                <a:latin typeface="Arapey"/>
                <a:ea typeface="Arapey"/>
                <a:cs typeface="Arapey"/>
                <a:sym typeface="Arapey"/>
              </a:rPr>
              <a:t>it's</a:t>
            </a:r>
            <a:r>
              <a:rPr lang="en">
                <a:latin typeface="Arapey"/>
                <a:ea typeface="Arapey"/>
                <a:cs typeface="Arapey"/>
                <a:sym typeface="Arapey"/>
              </a:rPr>
              <a:t> the Distance?</a:t>
            </a:r>
          </a:p>
        </p:txBody>
      </p:sp>
      <p:sp>
        <p:nvSpPr>
          <p:cNvPr id="67" name="Shape 67"/>
          <p:cNvSpPr txBox="1"/>
          <p:nvPr/>
        </p:nvSpPr>
        <p:spPr>
          <a:xfrm>
            <a:off x="5180975" y="1677025"/>
            <a:ext cx="3335400" cy="2838600"/>
          </a:xfrm>
          <a:prstGeom prst="rect">
            <a:avLst/>
          </a:prstGeom>
          <a:noFill/>
          <a:ln>
            <a:noFill/>
          </a:ln>
        </p:spPr>
        <p:txBody>
          <a:bodyPr anchorCtr="0" anchor="t" bIns="91425" lIns="91425" rIns="91425" tIns="91425">
            <a:noAutofit/>
          </a:bodyPr>
          <a:lstStyle/>
          <a:p>
            <a:pPr lvl="0">
              <a:spcBef>
                <a:spcPts val="0"/>
              </a:spcBef>
              <a:buNone/>
            </a:pPr>
            <a:r>
              <a:rPr lang="en" sz="2400">
                <a:latin typeface="Comic Sans MS"/>
                <a:ea typeface="Comic Sans MS"/>
                <a:cs typeface="Comic Sans MS"/>
                <a:sym typeface="Comic Sans MS"/>
              </a:rPr>
              <a:t>From New Jersey to Montego Bay, Jamaica Is Approximately </a:t>
            </a:r>
            <a:r>
              <a:rPr lang="en" sz="2400">
                <a:latin typeface="Comic Sans MS"/>
                <a:ea typeface="Comic Sans MS"/>
                <a:cs typeface="Comic Sans MS"/>
                <a:sym typeface="Comic Sans MS"/>
              </a:rPr>
              <a:t>1,553</a:t>
            </a:r>
            <a:r>
              <a:rPr lang="en" sz="2400">
                <a:latin typeface="Comic Sans MS"/>
                <a:ea typeface="Comic Sans MS"/>
                <a:cs typeface="Comic Sans MS"/>
                <a:sym typeface="Comic Sans MS"/>
              </a:rPr>
              <a:t> miles. It takes about 3h45min to get there.</a:t>
            </a:r>
          </a:p>
        </p:txBody>
      </p:sp>
      <p:pic>
        <p:nvPicPr>
          <p:cNvPr id="68" name="Shape 68"/>
          <p:cNvPicPr preferRelativeResize="0"/>
          <p:nvPr/>
        </p:nvPicPr>
        <p:blipFill rotWithShape="1">
          <a:blip r:embed="rId3">
            <a:alphaModFix/>
          </a:blip>
          <a:srcRect b="5256" l="35309" r="24226" t="11445"/>
          <a:stretch/>
        </p:blipFill>
        <p:spPr>
          <a:xfrm>
            <a:off x="0" y="970725"/>
            <a:ext cx="4066074" cy="4172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x="0" y="0"/>
          <a:ext cx="0" cy="0"/>
          <a:chOff x="0" y="0"/>
          <a:chExt cx="0" cy="0"/>
        </a:xfrm>
      </p:grpSpPr>
      <p:sp>
        <p:nvSpPr>
          <p:cNvPr id="73" name="Shape 73"/>
          <p:cNvSpPr txBox="1"/>
          <p:nvPr>
            <p:ph idx="1" type="body"/>
          </p:nvPr>
        </p:nvSpPr>
        <p:spPr>
          <a:xfrm>
            <a:off x="0" y="0"/>
            <a:ext cx="2042400" cy="5207700"/>
          </a:xfrm>
          <a:prstGeom prst="rect">
            <a:avLst/>
          </a:prstGeom>
          <a:ln>
            <a:noFill/>
          </a:ln>
        </p:spPr>
        <p:txBody>
          <a:bodyPr anchorCtr="0" anchor="t" bIns="91425" lIns="91425" rIns="91425" tIns="91425">
            <a:noAutofit/>
          </a:bodyPr>
          <a:lstStyle/>
          <a:p>
            <a:pPr indent="-69850" lvl="0" marL="38100" marR="38100" rtl="0">
              <a:lnSpc>
                <a:spcPct val="100000"/>
              </a:lnSpc>
              <a:spcBef>
                <a:spcPts val="0"/>
              </a:spcBef>
              <a:spcAft>
                <a:spcPts val="300"/>
              </a:spcAft>
              <a:buClr>
                <a:schemeClr val="dk1"/>
              </a:buClr>
              <a:buSzPct val="78571"/>
              <a:buFont typeface="Arial"/>
              <a:buNone/>
            </a:pPr>
            <a:r>
              <a:rPr b="1" lang="en" sz="1400">
                <a:solidFill>
                  <a:srgbClr val="000000"/>
                </a:solidFill>
              </a:rPr>
              <a:t>Air Travel</a:t>
            </a:r>
          </a:p>
          <a:p>
            <a:pPr indent="-69850" lvl="0" marL="38100" marR="76200" rtl="0">
              <a:lnSpc>
                <a:spcPct val="100000"/>
              </a:lnSpc>
              <a:spcBef>
                <a:spcPts val="0"/>
              </a:spcBef>
              <a:spcAft>
                <a:spcPts val="200"/>
              </a:spcAft>
              <a:buClr>
                <a:schemeClr val="dk1"/>
              </a:buClr>
              <a:buSzPct val="78571"/>
              <a:buFont typeface="Arial"/>
              <a:buNone/>
            </a:pPr>
            <a:r>
              <a:rPr lang="en" sz="1400">
                <a:solidFill>
                  <a:srgbClr val="000000"/>
                </a:solidFill>
              </a:rPr>
              <a:t>Airfare:</a:t>
            </a:r>
          </a:p>
          <a:p>
            <a:pPr indent="-69850" lvl="0" marL="38100" marR="38100" rtl="0">
              <a:lnSpc>
                <a:spcPct val="100000"/>
              </a:lnSpc>
              <a:spcBef>
                <a:spcPts val="0"/>
              </a:spcBef>
              <a:spcAft>
                <a:spcPts val="200"/>
              </a:spcAft>
              <a:buClr>
                <a:schemeClr val="dk1"/>
              </a:buClr>
              <a:buSzPct val="78571"/>
              <a:buFont typeface="Arial"/>
              <a:buNone/>
            </a:pPr>
            <a:r>
              <a:rPr lang="en" sz="1400">
                <a:solidFill>
                  <a:srgbClr val="000000"/>
                </a:solidFill>
              </a:rPr>
              <a:t>$716.71</a:t>
            </a:r>
          </a:p>
          <a:p>
            <a:pPr indent="-69850" lvl="0" marL="38100" marR="76200" rtl="0">
              <a:lnSpc>
                <a:spcPct val="100000"/>
              </a:lnSpc>
              <a:spcBef>
                <a:spcPts val="0"/>
              </a:spcBef>
              <a:spcAft>
                <a:spcPts val="200"/>
              </a:spcAft>
              <a:buClr>
                <a:schemeClr val="dk1"/>
              </a:buClr>
              <a:buSzPct val="78571"/>
              <a:buFont typeface="Arial"/>
              <a:buNone/>
            </a:pPr>
            <a:r>
              <a:rPr lang="en" sz="1400">
                <a:solidFill>
                  <a:srgbClr val="000000"/>
                </a:solidFill>
              </a:rPr>
              <a:t>Checked baggage fee:</a:t>
            </a:r>
          </a:p>
          <a:p>
            <a:pPr indent="-69850" lvl="0" marL="38100" marR="38100" rtl="0">
              <a:lnSpc>
                <a:spcPct val="100000"/>
              </a:lnSpc>
              <a:spcBef>
                <a:spcPts val="0"/>
              </a:spcBef>
              <a:spcAft>
                <a:spcPts val="200"/>
              </a:spcAft>
              <a:buClr>
                <a:schemeClr val="dk1"/>
              </a:buClr>
              <a:buSzPct val="78571"/>
              <a:buFont typeface="Arial"/>
              <a:buNone/>
            </a:pPr>
            <a:r>
              <a:rPr lang="en" sz="1400">
                <a:solidFill>
                  <a:srgbClr val="000000"/>
                </a:solidFill>
              </a:rPr>
              <a:t>$50.00</a:t>
            </a:r>
          </a:p>
          <a:p>
            <a:pPr indent="-69850" lvl="0" marL="38100" marR="76200" rtl="0">
              <a:lnSpc>
                <a:spcPct val="100000"/>
              </a:lnSpc>
              <a:spcBef>
                <a:spcPts val="0"/>
              </a:spcBef>
              <a:spcAft>
                <a:spcPts val="200"/>
              </a:spcAft>
              <a:buClr>
                <a:schemeClr val="dk1"/>
              </a:buClr>
              <a:buSzPct val="78571"/>
              <a:buFont typeface="Arial"/>
              <a:buNone/>
            </a:pPr>
            <a:r>
              <a:rPr lang="en" sz="1400">
                <a:solidFill>
                  <a:srgbClr val="000000"/>
                </a:solidFill>
              </a:rPr>
              <a:t>Airport parking:</a:t>
            </a:r>
          </a:p>
          <a:p>
            <a:pPr indent="-69850" lvl="0" marL="38100" marR="38100" rtl="0">
              <a:lnSpc>
                <a:spcPct val="100000"/>
              </a:lnSpc>
              <a:spcBef>
                <a:spcPts val="0"/>
              </a:spcBef>
              <a:spcAft>
                <a:spcPts val="200"/>
              </a:spcAft>
              <a:buClr>
                <a:schemeClr val="dk1"/>
              </a:buClr>
              <a:buSzPct val="78571"/>
              <a:buFont typeface="Arial"/>
              <a:buNone/>
            </a:pPr>
            <a:r>
              <a:rPr lang="en" sz="1400">
                <a:solidFill>
                  <a:srgbClr val="000000"/>
                </a:solidFill>
              </a:rPr>
              <a:t>0 days at $0/day</a:t>
            </a:r>
          </a:p>
          <a:p>
            <a:pPr indent="-69850" lvl="0" marL="38100" marR="76200" rtl="0">
              <a:lnSpc>
                <a:spcPct val="100000"/>
              </a:lnSpc>
              <a:spcBef>
                <a:spcPts val="0"/>
              </a:spcBef>
              <a:spcAft>
                <a:spcPts val="200"/>
              </a:spcAft>
              <a:buClr>
                <a:schemeClr val="dk1"/>
              </a:buClr>
              <a:buSzPct val="78571"/>
              <a:buFont typeface="Arial"/>
              <a:buNone/>
            </a:pPr>
            <a:r>
              <a:rPr lang="en" sz="1400">
                <a:solidFill>
                  <a:srgbClr val="000000"/>
                </a:solidFill>
              </a:rPr>
              <a:t>Airport transfers:</a:t>
            </a:r>
          </a:p>
          <a:p>
            <a:pPr indent="-69850" lvl="0" marL="38100" marR="38100" rtl="0">
              <a:lnSpc>
                <a:spcPct val="100000"/>
              </a:lnSpc>
              <a:spcBef>
                <a:spcPts val="0"/>
              </a:spcBef>
              <a:spcAft>
                <a:spcPts val="200"/>
              </a:spcAft>
              <a:buClr>
                <a:schemeClr val="dk1"/>
              </a:buClr>
              <a:buSzPct val="78571"/>
              <a:buFont typeface="Arial"/>
              <a:buNone/>
            </a:pPr>
            <a:r>
              <a:rPr lang="en" sz="1400">
                <a:solidFill>
                  <a:srgbClr val="000000"/>
                </a:solidFill>
              </a:rPr>
              <a:t>$0</a:t>
            </a:r>
          </a:p>
          <a:p>
            <a:pPr indent="-69850" lvl="0" marL="38100" marR="76200" rtl="0">
              <a:lnSpc>
                <a:spcPct val="100000"/>
              </a:lnSpc>
              <a:spcBef>
                <a:spcPts val="0"/>
              </a:spcBef>
              <a:spcAft>
                <a:spcPts val="200"/>
              </a:spcAft>
              <a:buClr>
                <a:schemeClr val="dk1"/>
              </a:buClr>
              <a:buSzPct val="78571"/>
              <a:buFont typeface="Arial"/>
              <a:buNone/>
            </a:pPr>
            <a:r>
              <a:rPr lang="en" sz="1400">
                <a:solidFill>
                  <a:srgbClr val="000000"/>
                </a:solidFill>
              </a:rPr>
              <a:t>Subtotal:</a:t>
            </a:r>
          </a:p>
          <a:p>
            <a:pPr indent="0" lvl="0" marL="38100" marR="38100" rtl="0">
              <a:lnSpc>
                <a:spcPct val="100000"/>
              </a:lnSpc>
              <a:spcBef>
                <a:spcPts val="0"/>
              </a:spcBef>
              <a:spcAft>
                <a:spcPts val="200"/>
              </a:spcAft>
              <a:buNone/>
            </a:pPr>
            <a:r>
              <a:rPr lang="en" sz="1400">
                <a:solidFill>
                  <a:srgbClr val="000000"/>
                </a:solidFill>
              </a:rPr>
              <a:t>$766.71</a:t>
            </a:r>
          </a:p>
          <a:p>
            <a:pPr indent="0" lvl="0" marL="38100" marR="38100" rtl="0">
              <a:lnSpc>
                <a:spcPct val="100000"/>
              </a:lnSpc>
              <a:spcBef>
                <a:spcPts val="0"/>
              </a:spcBef>
              <a:spcAft>
                <a:spcPts val="200"/>
              </a:spcAft>
              <a:buNone/>
            </a:pPr>
            <a:r>
              <a:rPr b="1" lang="en" sz="1400">
                <a:solidFill>
                  <a:srgbClr val="000000"/>
                </a:solidFill>
              </a:rPr>
              <a:t>Transportation</a:t>
            </a:r>
          </a:p>
          <a:p>
            <a:pPr indent="0" lvl="0" marL="38100" marR="76200" rtl="0">
              <a:lnSpc>
                <a:spcPct val="100000"/>
              </a:lnSpc>
              <a:spcBef>
                <a:spcPts val="0"/>
              </a:spcBef>
              <a:spcAft>
                <a:spcPts val="200"/>
              </a:spcAft>
              <a:buNone/>
            </a:pPr>
            <a:r>
              <a:rPr lang="en" sz="1400">
                <a:solidFill>
                  <a:srgbClr val="000000"/>
                </a:solidFill>
              </a:rPr>
              <a:t>Public transportation &amp; taxis: $30</a:t>
            </a:r>
          </a:p>
          <a:p>
            <a:pPr indent="0" lvl="0" marL="38100" marR="76200" rtl="0">
              <a:lnSpc>
                <a:spcPct val="100000"/>
              </a:lnSpc>
              <a:spcBef>
                <a:spcPts val="0"/>
              </a:spcBef>
              <a:spcAft>
                <a:spcPts val="200"/>
              </a:spcAft>
              <a:buNone/>
            </a:pPr>
            <a:r>
              <a:rPr lang="en" sz="1400">
                <a:solidFill>
                  <a:srgbClr val="000000"/>
                </a:solidFill>
              </a:rPr>
              <a:t>Subtotal: $30</a:t>
            </a:r>
          </a:p>
          <a:p>
            <a:pPr indent="0" lvl="0" marL="38100" marR="38100" rtl="0">
              <a:lnSpc>
                <a:spcPct val="171428"/>
              </a:lnSpc>
              <a:spcBef>
                <a:spcPts val="0"/>
              </a:spcBef>
              <a:spcAft>
                <a:spcPts val="200"/>
              </a:spcAft>
              <a:buNone/>
            </a:pPr>
            <a:r>
              <a:t/>
            </a:r>
            <a:endParaRPr b="1" sz="1100">
              <a:solidFill>
                <a:srgbClr val="FFFFFF"/>
              </a:solidFill>
              <a:highlight>
                <a:srgbClr val="78AEE8"/>
              </a:highlight>
            </a:endParaRPr>
          </a:p>
          <a:p>
            <a:pPr indent="-69850" lvl="0" marL="38100" marR="38100" rtl="0">
              <a:lnSpc>
                <a:spcPct val="171428"/>
              </a:lnSpc>
              <a:spcBef>
                <a:spcPts val="0"/>
              </a:spcBef>
              <a:spcAft>
                <a:spcPts val="200"/>
              </a:spcAft>
              <a:buClr>
                <a:schemeClr val="dk1"/>
              </a:buClr>
              <a:buSzPct val="110000"/>
              <a:buFont typeface="Arial"/>
              <a:buNone/>
            </a:pPr>
            <a:r>
              <a:t/>
            </a:r>
            <a:endParaRPr b="1" sz="1000">
              <a:solidFill>
                <a:srgbClr val="FFFFFF"/>
              </a:solidFill>
              <a:highlight>
                <a:srgbClr val="78AEE8"/>
              </a:highlight>
            </a:endParaRPr>
          </a:p>
          <a:p>
            <a:pPr lvl="0">
              <a:spcBef>
                <a:spcPts val="0"/>
              </a:spcBef>
              <a:buNone/>
            </a:pPr>
            <a:r>
              <a:t/>
            </a:r>
            <a:endParaRPr sz="800"/>
          </a:p>
        </p:txBody>
      </p:sp>
      <p:sp>
        <p:nvSpPr>
          <p:cNvPr id="74" name="Shape 74"/>
          <p:cNvSpPr txBox="1"/>
          <p:nvPr/>
        </p:nvSpPr>
        <p:spPr>
          <a:xfrm>
            <a:off x="2435900" y="28000"/>
            <a:ext cx="2042400" cy="4722000"/>
          </a:xfrm>
          <a:prstGeom prst="rect">
            <a:avLst/>
          </a:prstGeom>
          <a:noFill/>
          <a:ln>
            <a:noFill/>
          </a:ln>
        </p:spPr>
        <p:txBody>
          <a:bodyPr anchorCtr="0" anchor="t" bIns="91425" lIns="91425" rIns="91425" tIns="91425">
            <a:noAutofit/>
          </a:bodyPr>
          <a:lstStyle/>
          <a:p>
            <a:pPr indent="-69850" lvl="0" marL="38100" marR="38100" rtl="0">
              <a:lnSpc>
                <a:spcPct val="100000"/>
              </a:lnSpc>
              <a:spcBef>
                <a:spcPts val="0"/>
              </a:spcBef>
              <a:spcAft>
                <a:spcPts val="300"/>
              </a:spcAft>
              <a:buClr>
                <a:schemeClr val="dk1"/>
              </a:buClr>
              <a:buFont typeface="Arial"/>
              <a:buNone/>
            </a:pPr>
            <a:r>
              <a:rPr b="1" lang="en"/>
              <a:t>Accommodations &amp; Meals</a:t>
            </a:r>
          </a:p>
          <a:p>
            <a:pPr indent="-69850" lvl="0" marL="38100" marR="76200" rtl="0">
              <a:lnSpc>
                <a:spcPct val="100000"/>
              </a:lnSpc>
              <a:spcBef>
                <a:spcPts val="0"/>
              </a:spcBef>
              <a:spcAft>
                <a:spcPts val="200"/>
              </a:spcAft>
              <a:buClr>
                <a:schemeClr val="dk1"/>
              </a:buClr>
              <a:buFont typeface="Arial"/>
              <a:buNone/>
            </a:pPr>
            <a:r>
              <a:rPr lang="en"/>
              <a:t>Accommodations</a:t>
            </a:r>
          </a:p>
          <a:p>
            <a:pPr indent="-69850" lvl="0" marL="38100" marR="38100" rtl="0">
              <a:lnSpc>
                <a:spcPct val="100000"/>
              </a:lnSpc>
              <a:spcBef>
                <a:spcPts val="0"/>
              </a:spcBef>
              <a:spcAft>
                <a:spcPts val="200"/>
              </a:spcAft>
              <a:buClr>
                <a:schemeClr val="dk1"/>
              </a:buClr>
              <a:buFont typeface="Arial"/>
              <a:buNone/>
            </a:pPr>
            <a:r>
              <a:rPr lang="en"/>
              <a:t>17 nights at $249.64/night</a:t>
            </a:r>
          </a:p>
          <a:p>
            <a:pPr indent="-69850" lvl="0" marL="38100" marR="76200" rtl="0">
              <a:lnSpc>
                <a:spcPct val="100000"/>
              </a:lnSpc>
              <a:spcBef>
                <a:spcPts val="0"/>
              </a:spcBef>
              <a:spcAft>
                <a:spcPts val="200"/>
              </a:spcAft>
              <a:buClr>
                <a:schemeClr val="dk1"/>
              </a:buClr>
              <a:buFont typeface="Arial"/>
              <a:buNone/>
            </a:pPr>
            <a:r>
              <a:rPr lang="en"/>
              <a:t>Meals:</a:t>
            </a:r>
          </a:p>
          <a:p>
            <a:pPr indent="-69850" lvl="0" marL="38100" marR="38100" rtl="0">
              <a:lnSpc>
                <a:spcPct val="100000"/>
              </a:lnSpc>
              <a:spcBef>
                <a:spcPts val="0"/>
              </a:spcBef>
              <a:spcAft>
                <a:spcPts val="200"/>
              </a:spcAft>
              <a:buClr>
                <a:schemeClr val="dk1"/>
              </a:buClr>
              <a:buFont typeface="Arial"/>
              <a:buNone/>
            </a:pPr>
            <a:r>
              <a:rPr lang="en"/>
              <a:t>17 days at $50/day</a:t>
            </a:r>
          </a:p>
          <a:p>
            <a:pPr indent="-69850" lvl="0" marL="38100" marR="76200" rtl="0">
              <a:lnSpc>
                <a:spcPct val="100000"/>
              </a:lnSpc>
              <a:spcBef>
                <a:spcPts val="0"/>
              </a:spcBef>
              <a:spcAft>
                <a:spcPts val="200"/>
              </a:spcAft>
              <a:buClr>
                <a:schemeClr val="dk1"/>
              </a:buClr>
              <a:buFont typeface="Arial"/>
              <a:buNone/>
            </a:pPr>
            <a:r>
              <a:rPr lang="en"/>
              <a:t>Tips (for tour guides, hotel staff, etc):</a:t>
            </a:r>
          </a:p>
          <a:p>
            <a:pPr indent="-69850" lvl="0" marL="38100" marR="38100" rtl="0">
              <a:lnSpc>
                <a:spcPct val="100000"/>
              </a:lnSpc>
              <a:spcBef>
                <a:spcPts val="0"/>
              </a:spcBef>
              <a:spcAft>
                <a:spcPts val="200"/>
              </a:spcAft>
              <a:buClr>
                <a:schemeClr val="dk1"/>
              </a:buClr>
              <a:buFont typeface="Arial"/>
              <a:buNone/>
            </a:pPr>
            <a:r>
              <a:rPr lang="en"/>
              <a:t>17 days at $20/day</a:t>
            </a:r>
          </a:p>
          <a:p>
            <a:pPr indent="-69850" lvl="0" marL="38100" marR="76200" rtl="0">
              <a:lnSpc>
                <a:spcPct val="100000"/>
              </a:lnSpc>
              <a:spcBef>
                <a:spcPts val="0"/>
              </a:spcBef>
              <a:spcAft>
                <a:spcPts val="200"/>
              </a:spcAft>
              <a:buClr>
                <a:schemeClr val="dk1"/>
              </a:buClr>
              <a:buFont typeface="Arial"/>
              <a:buNone/>
            </a:pPr>
            <a:r>
              <a:rPr lang="en"/>
              <a:t>Subtotal:</a:t>
            </a:r>
          </a:p>
          <a:p>
            <a:pPr indent="-69850" lvl="0" marL="38100" marR="38100" rtl="0">
              <a:lnSpc>
                <a:spcPct val="100000"/>
              </a:lnSpc>
              <a:spcBef>
                <a:spcPts val="0"/>
              </a:spcBef>
              <a:spcAft>
                <a:spcPts val="200"/>
              </a:spcAft>
              <a:buClr>
                <a:schemeClr val="dk1"/>
              </a:buClr>
              <a:buFont typeface="Arial"/>
              <a:buNone/>
            </a:pPr>
            <a:r>
              <a:rPr lang="en"/>
              <a:t>$5433.88</a:t>
            </a:r>
          </a:p>
          <a:p>
            <a:pPr indent="-69850" lvl="0" marL="38100" marR="38100" rtl="0">
              <a:lnSpc>
                <a:spcPct val="100000"/>
              </a:lnSpc>
              <a:spcBef>
                <a:spcPts val="0"/>
              </a:spcBef>
              <a:spcAft>
                <a:spcPts val="300"/>
              </a:spcAft>
              <a:buClr>
                <a:schemeClr val="dk1"/>
              </a:buClr>
              <a:buFont typeface="Arial"/>
              <a:buNone/>
            </a:pPr>
            <a:r>
              <a:rPr b="1" lang="en"/>
              <a:t>Sightseeing &amp; Activities</a:t>
            </a:r>
          </a:p>
          <a:p>
            <a:pPr indent="-69850" lvl="0" marL="38100" marR="76200" rtl="0">
              <a:lnSpc>
                <a:spcPct val="100000"/>
              </a:lnSpc>
              <a:spcBef>
                <a:spcPts val="0"/>
              </a:spcBef>
              <a:spcAft>
                <a:spcPts val="200"/>
              </a:spcAft>
              <a:buClr>
                <a:schemeClr val="dk1"/>
              </a:buClr>
              <a:buFont typeface="Arial"/>
              <a:buNone/>
            </a:pPr>
            <a:r>
              <a:rPr lang="en"/>
              <a:t>Vacation package/organized tours:$20</a:t>
            </a:r>
          </a:p>
          <a:p>
            <a:pPr lvl="0">
              <a:lnSpc>
                <a:spcPct val="100000"/>
              </a:lnSpc>
              <a:spcBef>
                <a:spcPts val="0"/>
              </a:spcBef>
              <a:buNone/>
            </a:pPr>
            <a:r>
              <a:t/>
            </a:r>
            <a:endParaRPr/>
          </a:p>
        </p:txBody>
      </p:sp>
      <p:sp>
        <p:nvSpPr>
          <p:cNvPr id="75" name="Shape 75"/>
          <p:cNvSpPr txBox="1"/>
          <p:nvPr/>
        </p:nvSpPr>
        <p:spPr>
          <a:xfrm>
            <a:off x="4712525" y="100"/>
            <a:ext cx="2791800" cy="5143500"/>
          </a:xfrm>
          <a:prstGeom prst="rect">
            <a:avLst/>
          </a:prstGeom>
          <a:noFill/>
          <a:ln>
            <a:noFill/>
          </a:ln>
        </p:spPr>
        <p:txBody>
          <a:bodyPr anchorCtr="0" anchor="t" bIns="91425" lIns="91425" rIns="91425" tIns="91425">
            <a:noAutofit/>
          </a:bodyPr>
          <a:lstStyle/>
          <a:p>
            <a:pPr indent="-69850" lvl="0" marL="38100" marR="76200" rtl="0">
              <a:lnSpc>
                <a:spcPct val="100000"/>
              </a:lnSpc>
              <a:spcBef>
                <a:spcPts val="0"/>
              </a:spcBef>
              <a:spcAft>
                <a:spcPts val="200"/>
              </a:spcAft>
              <a:buClr>
                <a:schemeClr val="dk1"/>
              </a:buClr>
              <a:buFont typeface="Arial"/>
              <a:buNone/>
            </a:pPr>
            <a:r>
              <a:rPr lang="en"/>
              <a:t>Nightlife/entertainment:$50</a:t>
            </a:r>
          </a:p>
          <a:p>
            <a:pPr indent="-69850" lvl="0" marL="38100" marR="76200" rtl="0">
              <a:lnSpc>
                <a:spcPct val="100000"/>
              </a:lnSpc>
              <a:spcBef>
                <a:spcPts val="0"/>
              </a:spcBef>
              <a:spcAft>
                <a:spcPts val="200"/>
              </a:spcAft>
              <a:buClr>
                <a:schemeClr val="dk1"/>
              </a:buClr>
              <a:buFont typeface="Arial"/>
              <a:buNone/>
            </a:pPr>
            <a:r>
              <a:rPr lang="en"/>
              <a:t>Spa treatments:$35</a:t>
            </a:r>
          </a:p>
          <a:p>
            <a:pPr indent="-69850" lvl="0" marL="38100" marR="76200" rtl="0">
              <a:lnSpc>
                <a:spcPct val="100000"/>
              </a:lnSpc>
              <a:spcBef>
                <a:spcPts val="0"/>
              </a:spcBef>
              <a:spcAft>
                <a:spcPts val="200"/>
              </a:spcAft>
              <a:buClr>
                <a:schemeClr val="dk1"/>
              </a:buClr>
              <a:buFont typeface="Arial"/>
              <a:buNone/>
            </a:pPr>
            <a:r>
              <a:rPr lang="en"/>
              <a:t>Activities, tours &amp; entrance fees:$40</a:t>
            </a:r>
          </a:p>
          <a:p>
            <a:pPr indent="-69850" lvl="0" marL="38100" marR="76200" rtl="0">
              <a:lnSpc>
                <a:spcPct val="100000"/>
              </a:lnSpc>
              <a:spcBef>
                <a:spcPts val="0"/>
              </a:spcBef>
              <a:spcAft>
                <a:spcPts val="200"/>
              </a:spcAft>
              <a:buClr>
                <a:schemeClr val="dk1"/>
              </a:buClr>
              <a:buFont typeface="Arial"/>
              <a:buNone/>
            </a:pPr>
            <a:r>
              <a:rPr lang="en"/>
              <a:t>Souvenirs/shopping:$50</a:t>
            </a:r>
          </a:p>
          <a:p>
            <a:pPr indent="-69850" lvl="0" marL="38100" marR="76200" rtl="0">
              <a:lnSpc>
                <a:spcPct val="100000"/>
              </a:lnSpc>
              <a:spcBef>
                <a:spcPts val="0"/>
              </a:spcBef>
              <a:spcAft>
                <a:spcPts val="200"/>
              </a:spcAft>
              <a:buClr>
                <a:schemeClr val="dk1"/>
              </a:buClr>
              <a:buFont typeface="Arial"/>
              <a:buNone/>
            </a:pPr>
            <a:r>
              <a:rPr lang="en"/>
              <a:t>Subtotal:$195</a:t>
            </a:r>
          </a:p>
          <a:p>
            <a:pPr indent="-69850" lvl="0" marL="38100" marR="38100" rtl="0">
              <a:lnSpc>
                <a:spcPct val="100000"/>
              </a:lnSpc>
              <a:spcBef>
                <a:spcPts val="0"/>
              </a:spcBef>
              <a:spcAft>
                <a:spcPts val="300"/>
              </a:spcAft>
              <a:buClr>
                <a:schemeClr val="dk1"/>
              </a:buClr>
              <a:buFont typeface="Arial"/>
              <a:buNone/>
            </a:pPr>
            <a:r>
              <a:rPr b="1" lang="en"/>
              <a:t>Other Expenses</a:t>
            </a:r>
          </a:p>
          <a:p>
            <a:pPr indent="-69850" lvl="0" marL="38100" marR="76200" rtl="0">
              <a:lnSpc>
                <a:spcPct val="100000"/>
              </a:lnSpc>
              <a:spcBef>
                <a:spcPts val="0"/>
              </a:spcBef>
              <a:spcAft>
                <a:spcPts val="200"/>
              </a:spcAft>
              <a:buClr>
                <a:schemeClr val="dk1"/>
              </a:buClr>
              <a:buFont typeface="Arial"/>
              <a:buNone/>
            </a:pPr>
            <a:r>
              <a:rPr lang="en"/>
              <a:t>Phone/calling card expenses:</a:t>
            </a:r>
          </a:p>
          <a:p>
            <a:pPr indent="-69850" lvl="0" marL="38100" marR="38100" rtl="0">
              <a:lnSpc>
                <a:spcPct val="100000"/>
              </a:lnSpc>
              <a:spcBef>
                <a:spcPts val="0"/>
              </a:spcBef>
              <a:spcAft>
                <a:spcPts val="200"/>
              </a:spcAft>
              <a:buClr>
                <a:schemeClr val="dk1"/>
              </a:buClr>
              <a:buFont typeface="Arial"/>
              <a:buNone/>
            </a:pPr>
            <a:r>
              <a:rPr lang="en"/>
              <a:t>$50</a:t>
            </a:r>
          </a:p>
          <a:p>
            <a:pPr indent="-69850" lvl="0" marL="38100" marR="76200" rtl="0">
              <a:lnSpc>
                <a:spcPct val="100000"/>
              </a:lnSpc>
              <a:spcBef>
                <a:spcPts val="0"/>
              </a:spcBef>
              <a:spcAft>
                <a:spcPts val="200"/>
              </a:spcAft>
              <a:buClr>
                <a:schemeClr val="dk1"/>
              </a:buClr>
              <a:buFont typeface="Arial"/>
              <a:buNone/>
            </a:pPr>
            <a:r>
              <a:rPr lang="en"/>
              <a:t>Internet access/cafes:</a:t>
            </a:r>
          </a:p>
          <a:p>
            <a:pPr indent="-69850" lvl="0" marL="38100" marR="38100" rtl="0">
              <a:lnSpc>
                <a:spcPct val="100000"/>
              </a:lnSpc>
              <a:spcBef>
                <a:spcPts val="0"/>
              </a:spcBef>
              <a:spcAft>
                <a:spcPts val="200"/>
              </a:spcAft>
              <a:buClr>
                <a:schemeClr val="dk1"/>
              </a:buClr>
              <a:buFont typeface="Arial"/>
              <a:buNone/>
            </a:pPr>
            <a:r>
              <a:rPr lang="en"/>
              <a:t>$30</a:t>
            </a:r>
          </a:p>
          <a:p>
            <a:pPr indent="-69850" lvl="0" marL="38100" marR="76200" rtl="0">
              <a:lnSpc>
                <a:spcPct val="100000"/>
              </a:lnSpc>
              <a:spcBef>
                <a:spcPts val="0"/>
              </a:spcBef>
              <a:spcAft>
                <a:spcPts val="200"/>
              </a:spcAft>
              <a:buClr>
                <a:schemeClr val="dk1"/>
              </a:buClr>
              <a:buFont typeface="Arial"/>
              <a:buNone/>
            </a:pPr>
            <a:r>
              <a:rPr lang="en"/>
              <a:t>Luggage &amp; gear:</a:t>
            </a:r>
          </a:p>
          <a:p>
            <a:pPr indent="-69850" lvl="0" marL="38100" marR="38100" rtl="0">
              <a:lnSpc>
                <a:spcPct val="100000"/>
              </a:lnSpc>
              <a:spcBef>
                <a:spcPts val="0"/>
              </a:spcBef>
              <a:spcAft>
                <a:spcPts val="200"/>
              </a:spcAft>
              <a:buClr>
                <a:schemeClr val="dk1"/>
              </a:buClr>
              <a:buFont typeface="Arial"/>
              <a:buNone/>
            </a:pPr>
            <a:r>
              <a:rPr lang="en"/>
              <a:t>$50</a:t>
            </a:r>
          </a:p>
          <a:p>
            <a:pPr indent="-69850" lvl="0" marL="38100" marR="76200" rtl="0">
              <a:lnSpc>
                <a:spcPct val="100000"/>
              </a:lnSpc>
              <a:spcBef>
                <a:spcPts val="0"/>
              </a:spcBef>
              <a:spcAft>
                <a:spcPts val="200"/>
              </a:spcAft>
              <a:buClr>
                <a:schemeClr val="dk1"/>
              </a:buClr>
              <a:buFont typeface="Arial"/>
              <a:buNone/>
            </a:pPr>
            <a:r>
              <a:rPr lang="en"/>
              <a:t>Subtotal: $130</a:t>
            </a:r>
          </a:p>
          <a:p>
            <a:pPr indent="-69850" lvl="0" marL="38100" marR="76200" rtl="0">
              <a:lnSpc>
                <a:spcPct val="100000"/>
              </a:lnSpc>
              <a:spcBef>
                <a:spcPts val="0"/>
              </a:spcBef>
              <a:spcAft>
                <a:spcPts val="200"/>
              </a:spcAft>
              <a:buClr>
                <a:schemeClr val="dk1"/>
              </a:buClr>
              <a:buFont typeface="Arial"/>
              <a:buNone/>
            </a:pPr>
            <a:r>
              <a:rPr lang="en"/>
              <a:t>Total Trip Cost:</a:t>
            </a:r>
          </a:p>
          <a:p>
            <a:pPr indent="-69850" lvl="0" marL="38100" marR="38100" rtl="0">
              <a:lnSpc>
                <a:spcPct val="100000"/>
              </a:lnSpc>
              <a:spcBef>
                <a:spcPts val="0"/>
              </a:spcBef>
              <a:spcAft>
                <a:spcPts val="200"/>
              </a:spcAft>
              <a:buClr>
                <a:schemeClr val="dk1"/>
              </a:buClr>
              <a:buFont typeface="Arial"/>
              <a:buNone/>
            </a:pPr>
            <a:r>
              <a:rPr lang="en"/>
              <a:t>$6505.59</a:t>
            </a:r>
          </a:p>
          <a:p>
            <a:pPr lvl="0">
              <a:lnSpc>
                <a:spcPct val="100000"/>
              </a:lnSpc>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11700" y="271700"/>
            <a:ext cx="8520600" cy="834000"/>
          </a:xfrm>
          <a:prstGeom prst="rect">
            <a:avLst/>
          </a:prstGeom>
        </p:spPr>
        <p:txBody>
          <a:bodyPr anchorCtr="0" anchor="t" bIns="91425" lIns="91425" rIns="91425" tIns="91425">
            <a:noAutofit/>
          </a:bodyPr>
          <a:lstStyle/>
          <a:p>
            <a:pPr lvl="0">
              <a:spcBef>
                <a:spcPts val="0"/>
              </a:spcBef>
              <a:buNone/>
            </a:pPr>
            <a:r>
              <a:rPr lang="en" sz="4800">
                <a:latin typeface="Dancing Script"/>
                <a:ea typeface="Dancing Script"/>
                <a:cs typeface="Dancing Script"/>
                <a:sym typeface="Dancing Script"/>
              </a:rPr>
              <a:t>A</a:t>
            </a:r>
            <a:r>
              <a:rPr lang="en" sz="4800">
                <a:latin typeface="Dancing Script"/>
                <a:ea typeface="Dancing Script"/>
                <a:cs typeface="Dancing Script"/>
                <a:sym typeface="Dancing Script"/>
              </a:rPr>
              <a:t>dvertisement</a:t>
            </a:r>
          </a:p>
        </p:txBody>
      </p:sp>
      <p:pic>
        <p:nvPicPr>
          <p:cNvPr descr="Image result for Advertisement from montego bay" id="81" name="Shape 81"/>
          <p:cNvPicPr preferRelativeResize="0"/>
          <p:nvPr/>
        </p:nvPicPr>
        <p:blipFill>
          <a:blip r:embed="rId3">
            <a:alphaModFix/>
          </a:blip>
          <a:stretch>
            <a:fillRect/>
          </a:stretch>
        </p:blipFill>
        <p:spPr>
          <a:xfrm>
            <a:off x="365400" y="1189850"/>
            <a:ext cx="3625725" cy="3906799"/>
          </a:xfrm>
          <a:prstGeom prst="rect">
            <a:avLst/>
          </a:prstGeom>
          <a:noFill/>
          <a:ln>
            <a:noFill/>
          </a:ln>
        </p:spPr>
      </p:pic>
      <p:pic>
        <p:nvPicPr>
          <p:cNvPr descr="Image result for Advertisement from montego bay" id="82" name="Shape 82"/>
          <p:cNvPicPr preferRelativeResize="0"/>
          <p:nvPr/>
        </p:nvPicPr>
        <p:blipFill>
          <a:blip r:embed="rId4">
            <a:alphaModFix/>
          </a:blip>
          <a:stretch>
            <a:fillRect/>
          </a:stretch>
        </p:blipFill>
        <p:spPr>
          <a:xfrm>
            <a:off x="4628225" y="1189850"/>
            <a:ext cx="3335300" cy="38006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latin typeface="Cambria"/>
                <a:ea typeface="Cambria"/>
                <a:cs typeface="Cambria"/>
                <a:sym typeface="Cambria"/>
              </a:rPr>
              <a:t>Traveling Date</a:t>
            </a:r>
          </a:p>
        </p:txBody>
      </p:sp>
      <p:sp>
        <p:nvSpPr>
          <p:cNvPr id="88" name="Shape 88"/>
          <p:cNvSpPr txBox="1"/>
          <p:nvPr>
            <p:ph idx="1" type="body"/>
          </p:nvPr>
        </p:nvSpPr>
        <p:spPr>
          <a:xfrm>
            <a:off x="1133625" y="1733250"/>
            <a:ext cx="4600200" cy="1677000"/>
          </a:xfrm>
          <a:prstGeom prst="rect">
            <a:avLst/>
          </a:prstGeom>
        </p:spPr>
        <p:txBody>
          <a:bodyPr anchorCtr="0" anchor="t" bIns="91425" lIns="91425" rIns="91425" tIns="91425">
            <a:noAutofit/>
          </a:bodyPr>
          <a:lstStyle/>
          <a:p>
            <a:pPr lvl="0">
              <a:spcBef>
                <a:spcPts val="0"/>
              </a:spcBef>
              <a:buNone/>
            </a:pPr>
            <a:r>
              <a:rPr lang="en" sz="2000">
                <a:latin typeface="Bitter"/>
                <a:ea typeface="Bitter"/>
                <a:cs typeface="Bitter"/>
                <a:sym typeface="Bitter"/>
              </a:rPr>
              <a:t>Airline: Jetblue</a:t>
            </a:r>
          </a:p>
          <a:p>
            <a:pPr lvl="0">
              <a:spcBef>
                <a:spcPts val="0"/>
              </a:spcBef>
              <a:buNone/>
            </a:pPr>
            <a:r>
              <a:rPr lang="en" sz="2000">
                <a:latin typeface="Bitter"/>
                <a:ea typeface="Bitter"/>
                <a:cs typeface="Bitter"/>
                <a:sym typeface="Bitter"/>
              </a:rPr>
              <a:t>From: July 12, 2017 to July 29, 2017</a:t>
            </a:r>
          </a:p>
          <a:p>
            <a:pPr lvl="0">
              <a:spcBef>
                <a:spcPts val="0"/>
              </a:spcBef>
              <a:buNone/>
            </a:pPr>
            <a:r>
              <a:rPr lang="en" sz="2000">
                <a:latin typeface="Bitter"/>
                <a:ea typeface="Bitter"/>
                <a:cs typeface="Bitter"/>
                <a:sym typeface="Bitter"/>
              </a:rPr>
              <a:t>From: New York-Kennedy, NY (JFK) to Montego Bay, Jamaica(MBJ)</a:t>
            </a:r>
          </a:p>
        </p:txBody>
      </p:sp>
      <p:pic>
        <p:nvPicPr>
          <p:cNvPr id="89" name="Shape 89"/>
          <p:cNvPicPr preferRelativeResize="0"/>
          <p:nvPr/>
        </p:nvPicPr>
        <p:blipFill rotWithShape="1">
          <a:blip r:embed="rId3">
            <a:alphaModFix/>
          </a:blip>
          <a:srcRect b="20036" l="75495" r="9171" t="26958"/>
          <a:stretch/>
        </p:blipFill>
        <p:spPr>
          <a:xfrm>
            <a:off x="6398925" y="0"/>
            <a:ext cx="2698225"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latin typeface="Cambria"/>
                <a:ea typeface="Cambria"/>
                <a:cs typeface="Cambria"/>
                <a:sym typeface="Cambria"/>
              </a:rPr>
              <a:t>Returning Flight</a:t>
            </a:r>
          </a:p>
        </p:txBody>
      </p:sp>
      <p:sp>
        <p:nvSpPr>
          <p:cNvPr id="95" name="Shape 95"/>
          <p:cNvSpPr txBox="1"/>
          <p:nvPr>
            <p:ph idx="1" type="body"/>
          </p:nvPr>
        </p:nvSpPr>
        <p:spPr>
          <a:xfrm>
            <a:off x="879225" y="1677300"/>
            <a:ext cx="4382700" cy="2875800"/>
          </a:xfrm>
          <a:prstGeom prst="rect">
            <a:avLst/>
          </a:prstGeom>
        </p:spPr>
        <p:txBody>
          <a:bodyPr anchorCtr="0" anchor="t" bIns="91425" lIns="91425" rIns="91425" tIns="91425">
            <a:noAutofit/>
          </a:bodyPr>
          <a:lstStyle/>
          <a:p>
            <a:pPr lvl="0">
              <a:spcBef>
                <a:spcPts val="0"/>
              </a:spcBef>
              <a:buNone/>
            </a:pPr>
            <a:r>
              <a:rPr lang="en" sz="2000">
                <a:latin typeface="Bitter"/>
                <a:ea typeface="Bitter"/>
                <a:cs typeface="Bitter"/>
                <a:sym typeface="Bitter"/>
              </a:rPr>
              <a:t>Departure date: June 29, 2017</a:t>
            </a:r>
          </a:p>
          <a:p>
            <a:pPr lvl="0">
              <a:spcBef>
                <a:spcPts val="0"/>
              </a:spcBef>
              <a:buNone/>
            </a:pPr>
            <a:r>
              <a:rPr lang="en" sz="2000">
                <a:solidFill>
                  <a:srgbClr val="666666"/>
                </a:solidFill>
                <a:latin typeface="Bitter"/>
                <a:ea typeface="Bitter"/>
                <a:cs typeface="Bitter"/>
                <a:sym typeface="Bitter"/>
              </a:rPr>
              <a:t>From: Montego Bay, Jamaica(MBJ)</a:t>
            </a:r>
          </a:p>
          <a:p>
            <a:pPr lvl="0">
              <a:spcBef>
                <a:spcPts val="0"/>
              </a:spcBef>
              <a:buNone/>
            </a:pPr>
            <a:r>
              <a:rPr lang="en" sz="2000">
                <a:solidFill>
                  <a:srgbClr val="666666"/>
                </a:solidFill>
                <a:latin typeface="Bitter"/>
                <a:ea typeface="Bitter"/>
                <a:cs typeface="Bitter"/>
                <a:sym typeface="Bitter"/>
              </a:rPr>
              <a:t>To: New York-Kennedy, NY (JFK)</a:t>
            </a:r>
          </a:p>
          <a:p>
            <a:pPr lvl="0">
              <a:spcBef>
                <a:spcPts val="0"/>
              </a:spcBef>
              <a:buNone/>
            </a:pPr>
            <a:r>
              <a:rPr lang="en" sz="2000">
                <a:solidFill>
                  <a:srgbClr val="666666"/>
                </a:solidFill>
                <a:latin typeface="Bitter"/>
                <a:ea typeface="Bitter"/>
                <a:cs typeface="Bitter"/>
                <a:sym typeface="Bitter"/>
              </a:rPr>
              <a:t>Airfare Total: $716.71 USD</a:t>
            </a:r>
          </a:p>
        </p:txBody>
      </p:sp>
      <p:pic>
        <p:nvPicPr>
          <p:cNvPr id="96" name="Shape 96"/>
          <p:cNvPicPr preferRelativeResize="0"/>
          <p:nvPr/>
        </p:nvPicPr>
        <p:blipFill rotWithShape="1">
          <a:blip r:embed="rId3">
            <a:alphaModFix/>
          </a:blip>
          <a:srcRect b="20036" l="75495" r="9171" t="26958"/>
          <a:stretch/>
        </p:blipFill>
        <p:spPr>
          <a:xfrm>
            <a:off x="6398925" y="0"/>
            <a:ext cx="2698225"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4200">
                <a:latin typeface="Cambria"/>
                <a:ea typeface="Cambria"/>
                <a:cs typeface="Cambria"/>
                <a:sym typeface="Cambria"/>
              </a:rPr>
              <a:t>Modes of Transportation</a:t>
            </a:r>
          </a:p>
        </p:txBody>
      </p:sp>
      <p:sp>
        <p:nvSpPr>
          <p:cNvPr id="102" name="Shape 102"/>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From the Airport Montego Bay Jamaica to the Hotel </a:t>
            </a:r>
            <a:r>
              <a:rPr lang="en"/>
              <a:t>Secrets Wild Orchid Montego Bay is 19min (7.8km). The Taxi company it's call Best Jamaica and the cost will be $30 per each person.</a:t>
            </a:r>
          </a:p>
        </p:txBody>
      </p:sp>
      <p:pic>
        <p:nvPicPr>
          <p:cNvPr descr="Image result for taxi in montego bay airport" id="103" name="Shape 103"/>
          <p:cNvPicPr preferRelativeResize="0"/>
          <p:nvPr/>
        </p:nvPicPr>
        <p:blipFill>
          <a:blip r:embed="rId3">
            <a:alphaModFix/>
          </a:blip>
          <a:stretch>
            <a:fillRect/>
          </a:stretch>
        </p:blipFill>
        <p:spPr>
          <a:xfrm>
            <a:off x="3986574" y="3419650"/>
            <a:ext cx="2390499" cy="1658274"/>
          </a:xfrm>
          <a:prstGeom prst="rect">
            <a:avLst/>
          </a:prstGeom>
          <a:noFill/>
          <a:ln>
            <a:noFill/>
          </a:ln>
        </p:spPr>
      </p:pic>
      <p:pic>
        <p:nvPicPr>
          <p:cNvPr descr="Image result for taxi in montego bay airport" id="104" name="Shape 104"/>
          <p:cNvPicPr preferRelativeResize="0"/>
          <p:nvPr/>
        </p:nvPicPr>
        <p:blipFill>
          <a:blip r:embed="rId4">
            <a:alphaModFix/>
          </a:blip>
          <a:stretch>
            <a:fillRect/>
          </a:stretch>
        </p:blipFill>
        <p:spPr>
          <a:xfrm>
            <a:off x="6377076" y="2061150"/>
            <a:ext cx="2287000" cy="1517749"/>
          </a:xfrm>
          <a:prstGeom prst="rect">
            <a:avLst/>
          </a:prstGeom>
          <a:noFill/>
          <a:ln>
            <a:noFill/>
          </a:ln>
        </p:spPr>
      </p:pic>
      <p:pic>
        <p:nvPicPr>
          <p:cNvPr descr="Image result for taxi in montego bay airport best jamaica" id="105" name="Shape 105"/>
          <p:cNvPicPr preferRelativeResize="0"/>
          <p:nvPr/>
        </p:nvPicPr>
        <p:blipFill>
          <a:blip r:embed="rId5">
            <a:alphaModFix/>
          </a:blip>
          <a:stretch>
            <a:fillRect/>
          </a:stretch>
        </p:blipFill>
        <p:spPr>
          <a:xfrm>
            <a:off x="0" y="2530975"/>
            <a:ext cx="4159776" cy="15913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178000"/>
            <a:ext cx="8520600" cy="839700"/>
          </a:xfrm>
          <a:prstGeom prst="rect">
            <a:avLst/>
          </a:prstGeom>
        </p:spPr>
        <p:txBody>
          <a:bodyPr anchorCtr="0" anchor="t" bIns="91425" lIns="91425" rIns="91425" tIns="91425">
            <a:noAutofit/>
          </a:bodyPr>
          <a:lstStyle/>
          <a:p>
            <a:pPr lvl="0">
              <a:spcBef>
                <a:spcPts val="0"/>
              </a:spcBef>
              <a:buNone/>
            </a:pPr>
            <a:r>
              <a:rPr lang="en" sz="4200"/>
              <a:t>Routes of Transportation</a:t>
            </a:r>
          </a:p>
        </p:txBody>
      </p:sp>
      <p:pic>
        <p:nvPicPr>
          <p:cNvPr id="111" name="Shape 111"/>
          <p:cNvPicPr preferRelativeResize="0"/>
          <p:nvPr/>
        </p:nvPicPr>
        <p:blipFill rotWithShape="1">
          <a:blip r:embed="rId3">
            <a:alphaModFix/>
          </a:blip>
          <a:srcRect b="6675" l="29266" r="21113" t="13566"/>
          <a:stretch/>
        </p:blipFill>
        <p:spPr>
          <a:xfrm>
            <a:off x="2304749" y="1077425"/>
            <a:ext cx="4075448" cy="40660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